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97" autoAdjust="0"/>
    <p:restoredTop sz="94660"/>
  </p:normalViewPr>
  <p:slideViewPr>
    <p:cSldViewPr>
      <p:cViewPr varScale="1">
        <p:scale>
          <a:sx n="107" d="100"/>
          <a:sy n="107" d="100"/>
        </p:scale>
        <p:origin x="-44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B681BED-DB67-488A-B3DE-79B7DDCD3C03}" type="datetimeFigureOut">
              <a:rPr lang="it-IT" smtClean="0"/>
              <a:pPr/>
              <a:t>23/04/2012</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8A80DED8-BE8D-4527-9860-AF8D90884BAA}" type="slidenum">
              <a:rPr lang="it-IT" smtClean="0"/>
              <a:pPr/>
              <a:t>‹N›</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81BED-DB67-488A-B3DE-79B7DDCD3C03}" type="datetimeFigureOut">
              <a:rPr lang="it-IT" smtClean="0"/>
              <a:pPr/>
              <a:t>23/04/2012</a:t>
            </a:fld>
            <a:endParaRPr lang="it-IT" dirty="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0DED8-BE8D-4527-9860-AF8D90884BAA}" type="slidenum">
              <a:rPr lang="it-IT" smtClean="0"/>
              <a:pPr/>
              <a:t>‹N›</a:t>
            </a:fld>
            <a:endParaRPr lang="it-I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marcatrevigiana.it/site/temi/grande-guerra_piave_monumento-caduti-piazza-vittoria-treviso.php" TargetMode="External"/><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hyperlink" Target="http://www.trevisoinfo.it/muraeporte.htm" TargetMode="External"/><Relationship Id="rId5" Type="http://schemas.openxmlformats.org/officeDocument/2006/relationships/hyperlink" Target="http://www.trevisoinfo.it/chiesasnicolo.htm" TargetMode="External"/><Relationship Id="rId4" Type="http://schemas.openxmlformats.org/officeDocument/2006/relationships/hyperlink" Target="http://www.dolcevitatreviso.com/ita/itinerari_a_piedi/piazza_della_vittoria.asp"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4000" r="-14000"/>
          </a:stretch>
        </a:blipFill>
        <a:effectLst/>
      </p:bgPr>
    </p:bg>
    <p:spTree>
      <p:nvGrpSpPr>
        <p:cNvPr id="1" name=""/>
        <p:cNvGrpSpPr/>
        <p:nvPr/>
      </p:nvGrpSpPr>
      <p:grpSpPr>
        <a:xfrm>
          <a:off x="0" y="0"/>
          <a:ext cx="0" cy="0"/>
          <a:chOff x="0" y="0"/>
          <a:chExt cx="0" cy="0"/>
        </a:xfrm>
      </p:grpSpPr>
      <p:sp>
        <p:nvSpPr>
          <p:cNvPr id="11" name="Freccia in giù 10"/>
          <p:cNvSpPr/>
          <p:nvPr/>
        </p:nvSpPr>
        <p:spPr>
          <a:xfrm>
            <a:off x="5868144" y="1916832"/>
            <a:ext cx="21602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2" name="Freccia in giù 11"/>
          <p:cNvSpPr/>
          <p:nvPr/>
        </p:nvSpPr>
        <p:spPr>
          <a:xfrm rot="5400000">
            <a:off x="1151620" y="2888940"/>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4" name="Rettangolo 3"/>
          <p:cNvSpPr/>
          <p:nvPr/>
        </p:nvSpPr>
        <p:spPr>
          <a:xfrm>
            <a:off x="4620036" y="1340768"/>
            <a:ext cx="2748701" cy="523220"/>
          </a:xfrm>
          <a:prstGeom prst="rect">
            <a:avLst/>
          </a:prstGeom>
          <a:noFill/>
        </p:spPr>
        <p:txBody>
          <a:bodyPr wrap="none" lIns="91440" tIns="45720" rIns="91440" bIns="45720">
            <a:spAutoFit/>
          </a:bodyPr>
          <a:lstStyle/>
          <a:p>
            <a:pPr algn="ctr"/>
            <a:r>
              <a:rPr lang="it-IT" sz="28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Porta </a:t>
            </a:r>
            <a:r>
              <a:rPr lang="it-IT" sz="2800" b="1" cap="none" spc="0"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S.Tommaso</a:t>
            </a:r>
            <a:endParaRPr lang="it-IT" sz="2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Rettangolo 4"/>
          <p:cNvSpPr/>
          <p:nvPr/>
        </p:nvSpPr>
        <p:spPr>
          <a:xfrm>
            <a:off x="1691680" y="2708920"/>
            <a:ext cx="3307187" cy="523220"/>
          </a:xfrm>
          <a:prstGeom prst="rect">
            <a:avLst/>
          </a:prstGeom>
          <a:noFill/>
        </p:spPr>
        <p:txBody>
          <a:bodyPr wrap="none" lIns="91440" tIns="45720" rIns="91440" bIns="45720">
            <a:spAutoFit/>
          </a:bodyPr>
          <a:lstStyle/>
          <a:p>
            <a:pPr algn="ctr"/>
            <a:r>
              <a:rPr lang="it-IT" sz="28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Porta Santi Quaranta</a:t>
            </a:r>
            <a:endParaRPr lang="it-IT" sz="2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0" name="Figura a mano libera 9"/>
          <p:cNvSpPr/>
          <p:nvPr/>
        </p:nvSpPr>
        <p:spPr>
          <a:xfrm>
            <a:off x="655320" y="2401425"/>
            <a:ext cx="6482945" cy="2513039"/>
          </a:xfrm>
          <a:custGeom>
            <a:avLst/>
            <a:gdLst>
              <a:gd name="connsiteX0" fmla="*/ 5341620 w 6482945"/>
              <a:gd name="connsiteY0" fmla="*/ 2467755 h 2513039"/>
              <a:gd name="connsiteX1" fmla="*/ 5417820 w 6482945"/>
              <a:gd name="connsiteY1" fmla="*/ 2460135 h 2513039"/>
              <a:gd name="connsiteX2" fmla="*/ 5547360 w 6482945"/>
              <a:gd name="connsiteY2" fmla="*/ 2452515 h 2513039"/>
              <a:gd name="connsiteX3" fmla="*/ 5570220 w 6482945"/>
              <a:gd name="connsiteY3" fmla="*/ 2437275 h 2513039"/>
              <a:gd name="connsiteX4" fmla="*/ 5600700 w 6482945"/>
              <a:gd name="connsiteY4" fmla="*/ 2429655 h 2513039"/>
              <a:gd name="connsiteX5" fmla="*/ 5715000 w 6482945"/>
              <a:gd name="connsiteY5" fmla="*/ 2422035 h 2513039"/>
              <a:gd name="connsiteX6" fmla="*/ 5745480 w 6482945"/>
              <a:gd name="connsiteY6" fmla="*/ 2406795 h 2513039"/>
              <a:gd name="connsiteX7" fmla="*/ 5768340 w 6482945"/>
              <a:gd name="connsiteY7" fmla="*/ 2391555 h 2513039"/>
              <a:gd name="connsiteX8" fmla="*/ 5791200 w 6482945"/>
              <a:gd name="connsiteY8" fmla="*/ 2383935 h 2513039"/>
              <a:gd name="connsiteX9" fmla="*/ 5829300 w 6482945"/>
              <a:gd name="connsiteY9" fmla="*/ 2368695 h 2513039"/>
              <a:gd name="connsiteX10" fmla="*/ 5905500 w 6482945"/>
              <a:gd name="connsiteY10" fmla="*/ 2361075 h 2513039"/>
              <a:gd name="connsiteX11" fmla="*/ 5935980 w 6482945"/>
              <a:gd name="connsiteY11" fmla="*/ 2345835 h 2513039"/>
              <a:gd name="connsiteX12" fmla="*/ 5996940 w 6482945"/>
              <a:gd name="connsiteY12" fmla="*/ 2338215 h 2513039"/>
              <a:gd name="connsiteX13" fmla="*/ 6019800 w 6482945"/>
              <a:gd name="connsiteY13" fmla="*/ 2330595 h 2513039"/>
              <a:gd name="connsiteX14" fmla="*/ 6050280 w 6482945"/>
              <a:gd name="connsiteY14" fmla="*/ 2307735 h 2513039"/>
              <a:gd name="connsiteX15" fmla="*/ 6073140 w 6482945"/>
              <a:gd name="connsiteY15" fmla="*/ 2292495 h 2513039"/>
              <a:gd name="connsiteX16" fmla="*/ 6118860 w 6482945"/>
              <a:gd name="connsiteY16" fmla="*/ 2254395 h 2513039"/>
              <a:gd name="connsiteX17" fmla="*/ 6309360 w 6482945"/>
              <a:gd name="connsiteY17" fmla="*/ 2262015 h 2513039"/>
              <a:gd name="connsiteX18" fmla="*/ 6355080 w 6482945"/>
              <a:gd name="connsiteY18" fmla="*/ 2284875 h 2513039"/>
              <a:gd name="connsiteX19" fmla="*/ 6377940 w 6482945"/>
              <a:gd name="connsiteY19" fmla="*/ 2292495 h 2513039"/>
              <a:gd name="connsiteX20" fmla="*/ 6446520 w 6482945"/>
              <a:gd name="connsiteY20" fmla="*/ 2170575 h 2513039"/>
              <a:gd name="connsiteX21" fmla="*/ 6408420 w 6482945"/>
              <a:gd name="connsiteY21" fmla="*/ 2140095 h 2513039"/>
              <a:gd name="connsiteX22" fmla="*/ 6385560 w 6482945"/>
              <a:gd name="connsiteY22" fmla="*/ 2124855 h 2513039"/>
              <a:gd name="connsiteX23" fmla="*/ 6339840 w 6482945"/>
              <a:gd name="connsiteY23" fmla="*/ 2109615 h 2513039"/>
              <a:gd name="connsiteX24" fmla="*/ 6324600 w 6482945"/>
              <a:gd name="connsiteY24" fmla="*/ 2086755 h 2513039"/>
              <a:gd name="connsiteX25" fmla="*/ 6316980 w 6482945"/>
              <a:gd name="connsiteY25" fmla="*/ 2063895 h 2513039"/>
              <a:gd name="connsiteX26" fmla="*/ 6309360 w 6482945"/>
              <a:gd name="connsiteY26" fmla="*/ 1858155 h 2513039"/>
              <a:gd name="connsiteX27" fmla="*/ 6301740 w 6482945"/>
              <a:gd name="connsiteY27" fmla="*/ 1827675 h 2513039"/>
              <a:gd name="connsiteX28" fmla="*/ 6294120 w 6482945"/>
              <a:gd name="connsiteY28" fmla="*/ 1759095 h 2513039"/>
              <a:gd name="connsiteX29" fmla="*/ 6286500 w 6482945"/>
              <a:gd name="connsiteY29" fmla="*/ 1736235 h 2513039"/>
              <a:gd name="connsiteX30" fmla="*/ 6271260 w 6482945"/>
              <a:gd name="connsiteY30" fmla="*/ 1400955 h 2513039"/>
              <a:gd name="connsiteX31" fmla="*/ 6263640 w 6482945"/>
              <a:gd name="connsiteY31" fmla="*/ 1378095 h 2513039"/>
              <a:gd name="connsiteX32" fmla="*/ 6248400 w 6482945"/>
              <a:gd name="connsiteY32" fmla="*/ 1096155 h 2513039"/>
              <a:gd name="connsiteX33" fmla="*/ 6233160 w 6482945"/>
              <a:gd name="connsiteY33" fmla="*/ 1035195 h 2513039"/>
              <a:gd name="connsiteX34" fmla="*/ 6225540 w 6482945"/>
              <a:gd name="connsiteY34" fmla="*/ 1004715 h 2513039"/>
              <a:gd name="connsiteX35" fmla="*/ 6217920 w 6482945"/>
              <a:gd name="connsiteY35" fmla="*/ 928515 h 2513039"/>
              <a:gd name="connsiteX36" fmla="*/ 6210300 w 6482945"/>
              <a:gd name="connsiteY36" fmla="*/ 905655 h 2513039"/>
              <a:gd name="connsiteX37" fmla="*/ 6202680 w 6482945"/>
              <a:gd name="connsiteY37" fmla="*/ 646575 h 2513039"/>
              <a:gd name="connsiteX38" fmla="*/ 6187440 w 6482945"/>
              <a:gd name="connsiteY38" fmla="*/ 562755 h 2513039"/>
              <a:gd name="connsiteX39" fmla="*/ 6187440 w 6482945"/>
              <a:gd name="connsiteY39" fmla="*/ 280815 h 2513039"/>
              <a:gd name="connsiteX40" fmla="*/ 6248400 w 6482945"/>
              <a:gd name="connsiteY40" fmla="*/ 257955 h 2513039"/>
              <a:gd name="connsiteX41" fmla="*/ 6210300 w 6482945"/>
              <a:gd name="connsiteY41" fmla="*/ 174135 h 2513039"/>
              <a:gd name="connsiteX42" fmla="*/ 6187440 w 6482945"/>
              <a:gd name="connsiteY42" fmla="*/ 166515 h 2513039"/>
              <a:gd name="connsiteX43" fmla="*/ 6149340 w 6482945"/>
              <a:gd name="connsiteY43" fmla="*/ 174135 h 2513039"/>
              <a:gd name="connsiteX44" fmla="*/ 6118860 w 6482945"/>
              <a:gd name="connsiteY44" fmla="*/ 189375 h 2513039"/>
              <a:gd name="connsiteX45" fmla="*/ 6073140 w 6482945"/>
              <a:gd name="connsiteY45" fmla="*/ 212235 h 2513039"/>
              <a:gd name="connsiteX46" fmla="*/ 5692140 w 6482945"/>
              <a:gd name="connsiteY46" fmla="*/ 204615 h 2513039"/>
              <a:gd name="connsiteX47" fmla="*/ 5615940 w 6482945"/>
              <a:gd name="connsiteY47" fmla="*/ 212235 h 2513039"/>
              <a:gd name="connsiteX48" fmla="*/ 5524500 w 6482945"/>
              <a:gd name="connsiteY48" fmla="*/ 204615 h 2513039"/>
              <a:gd name="connsiteX49" fmla="*/ 5318760 w 6482945"/>
              <a:gd name="connsiteY49" fmla="*/ 189375 h 2513039"/>
              <a:gd name="connsiteX50" fmla="*/ 5242560 w 6482945"/>
              <a:gd name="connsiteY50" fmla="*/ 158895 h 2513039"/>
              <a:gd name="connsiteX51" fmla="*/ 5219700 w 6482945"/>
              <a:gd name="connsiteY51" fmla="*/ 143655 h 2513039"/>
              <a:gd name="connsiteX52" fmla="*/ 5082540 w 6482945"/>
              <a:gd name="connsiteY52" fmla="*/ 120795 h 2513039"/>
              <a:gd name="connsiteX53" fmla="*/ 5052060 w 6482945"/>
              <a:gd name="connsiteY53" fmla="*/ 113175 h 2513039"/>
              <a:gd name="connsiteX54" fmla="*/ 4594860 w 6482945"/>
              <a:gd name="connsiteY54" fmla="*/ 105555 h 2513039"/>
              <a:gd name="connsiteX55" fmla="*/ 4541520 w 6482945"/>
              <a:gd name="connsiteY55" fmla="*/ 90315 h 2513039"/>
              <a:gd name="connsiteX56" fmla="*/ 4495800 w 6482945"/>
              <a:gd name="connsiteY56" fmla="*/ 75075 h 2513039"/>
              <a:gd name="connsiteX57" fmla="*/ 4472940 w 6482945"/>
              <a:gd name="connsiteY57" fmla="*/ 67455 h 2513039"/>
              <a:gd name="connsiteX58" fmla="*/ 4290060 w 6482945"/>
              <a:gd name="connsiteY58" fmla="*/ 59835 h 2513039"/>
              <a:gd name="connsiteX59" fmla="*/ 4282440 w 6482945"/>
              <a:gd name="connsiteY59" fmla="*/ 36975 h 2513039"/>
              <a:gd name="connsiteX60" fmla="*/ 4251960 w 6482945"/>
              <a:gd name="connsiteY60" fmla="*/ 29355 h 2513039"/>
              <a:gd name="connsiteX61" fmla="*/ 4229100 w 6482945"/>
              <a:gd name="connsiteY61" fmla="*/ 14115 h 2513039"/>
              <a:gd name="connsiteX62" fmla="*/ 4061460 w 6482945"/>
              <a:gd name="connsiteY62" fmla="*/ 21735 h 2513039"/>
              <a:gd name="connsiteX63" fmla="*/ 4008120 w 6482945"/>
              <a:gd name="connsiteY63" fmla="*/ 36975 h 2513039"/>
              <a:gd name="connsiteX64" fmla="*/ 3947160 w 6482945"/>
              <a:gd name="connsiteY64" fmla="*/ 52215 h 2513039"/>
              <a:gd name="connsiteX65" fmla="*/ 3848100 w 6482945"/>
              <a:gd name="connsiteY65" fmla="*/ 67455 h 2513039"/>
              <a:gd name="connsiteX66" fmla="*/ 3825240 w 6482945"/>
              <a:gd name="connsiteY66" fmla="*/ 75075 h 2513039"/>
              <a:gd name="connsiteX67" fmla="*/ 3398520 w 6482945"/>
              <a:gd name="connsiteY67" fmla="*/ 75075 h 2513039"/>
              <a:gd name="connsiteX68" fmla="*/ 3284220 w 6482945"/>
              <a:gd name="connsiteY68" fmla="*/ 59835 h 2513039"/>
              <a:gd name="connsiteX69" fmla="*/ 3238500 w 6482945"/>
              <a:gd name="connsiteY69" fmla="*/ 52215 h 2513039"/>
              <a:gd name="connsiteX70" fmla="*/ 3208020 w 6482945"/>
              <a:gd name="connsiteY70" fmla="*/ 36975 h 2513039"/>
              <a:gd name="connsiteX71" fmla="*/ 3185160 w 6482945"/>
              <a:gd name="connsiteY71" fmla="*/ 21735 h 2513039"/>
              <a:gd name="connsiteX72" fmla="*/ 3070860 w 6482945"/>
              <a:gd name="connsiteY72" fmla="*/ 14115 h 2513039"/>
              <a:gd name="connsiteX73" fmla="*/ 2987040 w 6482945"/>
              <a:gd name="connsiteY73" fmla="*/ 14115 h 2513039"/>
              <a:gd name="connsiteX74" fmla="*/ 2964180 w 6482945"/>
              <a:gd name="connsiteY74" fmla="*/ 29355 h 2513039"/>
              <a:gd name="connsiteX75" fmla="*/ 2240280 w 6482945"/>
              <a:gd name="connsiteY75" fmla="*/ 36975 h 2513039"/>
              <a:gd name="connsiteX76" fmla="*/ 1851660 w 6482945"/>
              <a:gd name="connsiteY76" fmla="*/ 52215 h 2513039"/>
              <a:gd name="connsiteX77" fmla="*/ 1813560 w 6482945"/>
              <a:gd name="connsiteY77" fmla="*/ 44595 h 2513039"/>
              <a:gd name="connsiteX78" fmla="*/ 1485900 w 6482945"/>
              <a:gd name="connsiteY78" fmla="*/ 36975 h 2513039"/>
              <a:gd name="connsiteX79" fmla="*/ 1440180 w 6482945"/>
              <a:gd name="connsiteY79" fmla="*/ 21735 h 2513039"/>
              <a:gd name="connsiteX80" fmla="*/ 1417320 w 6482945"/>
              <a:gd name="connsiteY80" fmla="*/ 14115 h 2513039"/>
              <a:gd name="connsiteX81" fmla="*/ 1249680 w 6482945"/>
              <a:gd name="connsiteY81" fmla="*/ 21735 h 2513039"/>
              <a:gd name="connsiteX82" fmla="*/ 990600 w 6482945"/>
              <a:gd name="connsiteY82" fmla="*/ 29355 h 2513039"/>
              <a:gd name="connsiteX83" fmla="*/ 967740 w 6482945"/>
              <a:gd name="connsiteY83" fmla="*/ 36975 h 2513039"/>
              <a:gd name="connsiteX84" fmla="*/ 914400 w 6482945"/>
              <a:gd name="connsiteY84" fmla="*/ 44595 h 2513039"/>
              <a:gd name="connsiteX85" fmla="*/ 784860 w 6482945"/>
              <a:gd name="connsiteY85" fmla="*/ 52215 h 2513039"/>
              <a:gd name="connsiteX86" fmla="*/ 731520 w 6482945"/>
              <a:gd name="connsiteY86" fmla="*/ 67455 h 2513039"/>
              <a:gd name="connsiteX87" fmla="*/ 624840 w 6482945"/>
              <a:gd name="connsiteY87" fmla="*/ 75075 h 2513039"/>
              <a:gd name="connsiteX88" fmla="*/ 274320 w 6482945"/>
              <a:gd name="connsiteY88" fmla="*/ 75075 h 2513039"/>
              <a:gd name="connsiteX89" fmla="*/ 251460 w 6482945"/>
              <a:gd name="connsiteY89" fmla="*/ 59835 h 2513039"/>
              <a:gd name="connsiteX90" fmla="*/ 205740 w 6482945"/>
              <a:gd name="connsiteY90" fmla="*/ 52215 h 2513039"/>
              <a:gd name="connsiteX91" fmla="*/ 175260 w 6482945"/>
              <a:gd name="connsiteY91" fmla="*/ 44595 h 2513039"/>
              <a:gd name="connsiteX92" fmla="*/ 152400 w 6482945"/>
              <a:gd name="connsiteY92" fmla="*/ 36975 h 2513039"/>
              <a:gd name="connsiteX93" fmla="*/ 121920 w 6482945"/>
              <a:gd name="connsiteY93" fmla="*/ 29355 h 2513039"/>
              <a:gd name="connsiteX94" fmla="*/ 99060 w 6482945"/>
              <a:gd name="connsiteY94" fmla="*/ 21735 h 2513039"/>
              <a:gd name="connsiteX95" fmla="*/ 60960 w 6482945"/>
              <a:gd name="connsiteY95" fmla="*/ 14115 h 2513039"/>
              <a:gd name="connsiteX96" fmla="*/ 22860 w 6482945"/>
              <a:gd name="connsiteY96" fmla="*/ 21735 h 2513039"/>
              <a:gd name="connsiteX97" fmla="*/ 15240 w 6482945"/>
              <a:gd name="connsiteY97" fmla="*/ 44595 h 2513039"/>
              <a:gd name="connsiteX98" fmla="*/ 0 w 6482945"/>
              <a:gd name="connsiteY98" fmla="*/ 67455 h 2513039"/>
              <a:gd name="connsiteX99" fmla="*/ 7620 w 6482945"/>
              <a:gd name="connsiteY99" fmla="*/ 97935 h 2513039"/>
              <a:gd name="connsiteX100" fmla="*/ 30480 w 6482945"/>
              <a:gd name="connsiteY100" fmla="*/ 105555 h 2513039"/>
              <a:gd name="connsiteX101" fmla="*/ 76200 w 6482945"/>
              <a:gd name="connsiteY101" fmla="*/ 136035 h 2513039"/>
              <a:gd name="connsiteX102" fmla="*/ 99060 w 6482945"/>
              <a:gd name="connsiteY102" fmla="*/ 158895 h 2513039"/>
              <a:gd name="connsiteX103" fmla="*/ 114300 w 6482945"/>
              <a:gd name="connsiteY103" fmla="*/ 349395 h 2513039"/>
              <a:gd name="connsiteX104" fmla="*/ 129540 w 6482945"/>
              <a:gd name="connsiteY104" fmla="*/ 471315 h 2513039"/>
              <a:gd name="connsiteX105" fmla="*/ 137160 w 6482945"/>
              <a:gd name="connsiteY105" fmla="*/ 494175 h 2513039"/>
              <a:gd name="connsiteX106" fmla="*/ 144780 w 6482945"/>
              <a:gd name="connsiteY106" fmla="*/ 608475 h 2513039"/>
              <a:gd name="connsiteX107" fmla="*/ 160020 w 6482945"/>
              <a:gd name="connsiteY107" fmla="*/ 669435 h 2513039"/>
              <a:gd name="connsiteX108" fmla="*/ 167640 w 6482945"/>
              <a:gd name="connsiteY108" fmla="*/ 738015 h 2513039"/>
              <a:gd name="connsiteX109" fmla="*/ 190500 w 6482945"/>
              <a:gd name="connsiteY109" fmla="*/ 821835 h 2513039"/>
              <a:gd name="connsiteX110" fmla="*/ 198120 w 6482945"/>
              <a:gd name="connsiteY110" fmla="*/ 852315 h 2513039"/>
              <a:gd name="connsiteX111" fmla="*/ 213360 w 6482945"/>
              <a:gd name="connsiteY111" fmla="*/ 974235 h 2513039"/>
              <a:gd name="connsiteX112" fmla="*/ 220980 w 6482945"/>
              <a:gd name="connsiteY112" fmla="*/ 997095 h 2513039"/>
              <a:gd name="connsiteX113" fmla="*/ 213360 w 6482945"/>
              <a:gd name="connsiteY113" fmla="*/ 1157115 h 2513039"/>
              <a:gd name="connsiteX114" fmla="*/ 198120 w 6482945"/>
              <a:gd name="connsiteY114" fmla="*/ 1301895 h 2513039"/>
              <a:gd name="connsiteX115" fmla="*/ 190500 w 6482945"/>
              <a:gd name="connsiteY115" fmla="*/ 1324755 h 2513039"/>
              <a:gd name="connsiteX116" fmla="*/ 167640 w 6482945"/>
              <a:gd name="connsiteY116" fmla="*/ 1339995 h 2513039"/>
              <a:gd name="connsiteX117" fmla="*/ 129540 w 6482945"/>
              <a:gd name="connsiteY117" fmla="*/ 1378095 h 2513039"/>
              <a:gd name="connsiteX118" fmla="*/ 91440 w 6482945"/>
              <a:gd name="connsiteY118" fmla="*/ 1408575 h 2513039"/>
              <a:gd name="connsiteX119" fmla="*/ 99060 w 6482945"/>
              <a:gd name="connsiteY119" fmla="*/ 1484775 h 2513039"/>
              <a:gd name="connsiteX120" fmla="*/ 121920 w 6482945"/>
              <a:gd name="connsiteY120" fmla="*/ 1500015 h 2513039"/>
              <a:gd name="connsiteX121" fmla="*/ 243840 w 6482945"/>
              <a:gd name="connsiteY121" fmla="*/ 1507635 h 2513039"/>
              <a:gd name="connsiteX122" fmla="*/ 266700 w 6482945"/>
              <a:gd name="connsiteY122" fmla="*/ 1530495 h 2513039"/>
              <a:gd name="connsiteX123" fmla="*/ 281940 w 6482945"/>
              <a:gd name="connsiteY123" fmla="*/ 1576215 h 2513039"/>
              <a:gd name="connsiteX124" fmla="*/ 289560 w 6482945"/>
              <a:gd name="connsiteY124" fmla="*/ 1599075 h 2513039"/>
              <a:gd name="connsiteX125" fmla="*/ 297180 w 6482945"/>
              <a:gd name="connsiteY125" fmla="*/ 1629555 h 2513039"/>
              <a:gd name="connsiteX126" fmla="*/ 327660 w 6482945"/>
              <a:gd name="connsiteY126" fmla="*/ 1675275 h 2513039"/>
              <a:gd name="connsiteX127" fmla="*/ 335280 w 6482945"/>
              <a:gd name="connsiteY127" fmla="*/ 1713375 h 2513039"/>
              <a:gd name="connsiteX128" fmla="*/ 358140 w 6482945"/>
              <a:gd name="connsiteY128" fmla="*/ 1720995 h 2513039"/>
              <a:gd name="connsiteX129" fmla="*/ 381000 w 6482945"/>
              <a:gd name="connsiteY129" fmla="*/ 1736235 h 2513039"/>
              <a:gd name="connsiteX130" fmla="*/ 403860 w 6482945"/>
              <a:gd name="connsiteY130" fmla="*/ 1812435 h 2513039"/>
              <a:gd name="connsiteX131" fmla="*/ 411480 w 6482945"/>
              <a:gd name="connsiteY131" fmla="*/ 1835295 h 2513039"/>
              <a:gd name="connsiteX132" fmla="*/ 426720 w 6482945"/>
              <a:gd name="connsiteY132" fmla="*/ 1858155 h 2513039"/>
              <a:gd name="connsiteX133" fmla="*/ 449580 w 6482945"/>
              <a:gd name="connsiteY133" fmla="*/ 1888635 h 2513039"/>
              <a:gd name="connsiteX134" fmla="*/ 495300 w 6482945"/>
              <a:gd name="connsiteY134" fmla="*/ 1911495 h 2513039"/>
              <a:gd name="connsiteX135" fmla="*/ 518160 w 6482945"/>
              <a:gd name="connsiteY135" fmla="*/ 1934355 h 2513039"/>
              <a:gd name="connsiteX136" fmla="*/ 541020 w 6482945"/>
              <a:gd name="connsiteY136" fmla="*/ 1949595 h 2513039"/>
              <a:gd name="connsiteX137" fmla="*/ 556260 w 6482945"/>
              <a:gd name="connsiteY137" fmla="*/ 1972455 h 2513039"/>
              <a:gd name="connsiteX138" fmla="*/ 571500 w 6482945"/>
              <a:gd name="connsiteY138" fmla="*/ 2056275 h 2513039"/>
              <a:gd name="connsiteX139" fmla="*/ 579120 w 6482945"/>
              <a:gd name="connsiteY139" fmla="*/ 2086755 h 2513039"/>
              <a:gd name="connsiteX140" fmla="*/ 601980 w 6482945"/>
              <a:gd name="connsiteY140" fmla="*/ 2147715 h 2513039"/>
              <a:gd name="connsiteX141" fmla="*/ 617220 w 6482945"/>
              <a:gd name="connsiteY141" fmla="*/ 2208675 h 2513039"/>
              <a:gd name="connsiteX142" fmla="*/ 662940 w 6482945"/>
              <a:gd name="connsiteY142" fmla="*/ 2231535 h 2513039"/>
              <a:gd name="connsiteX143" fmla="*/ 685800 w 6482945"/>
              <a:gd name="connsiteY143" fmla="*/ 2246775 h 2513039"/>
              <a:gd name="connsiteX144" fmla="*/ 723900 w 6482945"/>
              <a:gd name="connsiteY144" fmla="*/ 2292495 h 2513039"/>
              <a:gd name="connsiteX145" fmla="*/ 739140 w 6482945"/>
              <a:gd name="connsiteY145" fmla="*/ 2322975 h 2513039"/>
              <a:gd name="connsiteX146" fmla="*/ 746760 w 6482945"/>
              <a:gd name="connsiteY146" fmla="*/ 2345835 h 2513039"/>
              <a:gd name="connsiteX147" fmla="*/ 769620 w 6482945"/>
              <a:gd name="connsiteY147" fmla="*/ 2361075 h 2513039"/>
              <a:gd name="connsiteX148" fmla="*/ 800100 w 6482945"/>
              <a:gd name="connsiteY148" fmla="*/ 2391555 h 2513039"/>
              <a:gd name="connsiteX149" fmla="*/ 815340 w 6482945"/>
              <a:gd name="connsiteY149" fmla="*/ 2414415 h 2513039"/>
              <a:gd name="connsiteX150" fmla="*/ 876300 w 6482945"/>
              <a:gd name="connsiteY150" fmla="*/ 2429655 h 2513039"/>
              <a:gd name="connsiteX151" fmla="*/ 906780 w 6482945"/>
              <a:gd name="connsiteY151" fmla="*/ 2498235 h 2513039"/>
              <a:gd name="connsiteX152" fmla="*/ 876300 w 6482945"/>
              <a:gd name="connsiteY152" fmla="*/ 2490615 h 251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6482945" h="2513039">
                <a:moveTo>
                  <a:pt x="5341620" y="2467755"/>
                </a:moveTo>
                <a:cubicBezTo>
                  <a:pt x="5367020" y="2465215"/>
                  <a:pt x="5392363" y="2462021"/>
                  <a:pt x="5417820" y="2460135"/>
                </a:cubicBezTo>
                <a:cubicBezTo>
                  <a:pt x="5460956" y="2456940"/>
                  <a:pt x="5504584" y="2458931"/>
                  <a:pt x="5547360" y="2452515"/>
                </a:cubicBezTo>
                <a:cubicBezTo>
                  <a:pt x="5556417" y="2451156"/>
                  <a:pt x="5561802" y="2440883"/>
                  <a:pt x="5570220" y="2437275"/>
                </a:cubicBezTo>
                <a:cubicBezTo>
                  <a:pt x="5579846" y="2433150"/>
                  <a:pt x="5590285" y="2430751"/>
                  <a:pt x="5600700" y="2429655"/>
                </a:cubicBezTo>
                <a:cubicBezTo>
                  <a:pt x="5638675" y="2425658"/>
                  <a:pt x="5676900" y="2424575"/>
                  <a:pt x="5715000" y="2422035"/>
                </a:cubicBezTo>
                <a:cubicBezTo>
                  <a:pt x="5725160" y="2416955"/>
                  <a:pt x="5735617" y="2412431"/>
                  <a:pt x="5745480" y="2406795"/>
                </a:cubicBezTo>
                <a:cubicBezTo>
                  <a:pt x="5753431" y="2402251"/>
                  <a:pt x="5760149" y="2395651"/>
                  <a:pt x="5768340" y="2391555"/>
                </a:cubicBezTo>
                <a:cubicBezTo>
                  <a:pt x="5775524" y="2387963"/>
                  <a:pt x="5783679" y="2386755"/>
                  <a:pt x="5791200" y="2383935"/>
                </a:cubicBezTo>
                <a:cubicBezTo>
                  <a:pt x="5804007" y="2379132"/>
                  <a:pt x="5815887" y="2371378"/>
                  <a:pt x="5829300" y="2368695"/>
                </a:cubicBezTo>
                <a:cubicBezTo>
                  <a:pt x="5854331" y="2363689"/>
                  <a:pt x="5880100" y="2363615"/>
                  <a:pt x="5905500" y="2361075"/>
                </a:cubicBezTo>
                <a:cubicBezTo>
                  <a:pt x="5915660" y="2355995"/>
                  <a:pt x="5924960" y="2348590"/>
                  <a:pt x="5935980" y="2345835"/>
                </a:cubicBezTo>
                <a:cubicBezTo>
                  <a:pt x="5955847" y="2340868"/>
                  <a:pt x="5976792" y="2341878"/>
                  <a:pt x="5996940" y="2338215"/>
                </a:cubicBezTo>
                <a:cubicBezTo>
                  <a:pt x="6004843" y="2336778"/>
                  <a:pt x="6012180" y="2333135"/>
                  <a:pt x="6019800" y="2330595"/>
                </a:cubicBezTo>
                <a:cubicBezTo>
                  <a:pt x="6029960" y="2322975"/>
                  <a:pt x="6039946" y="2315117"/>
                  <a:pt x="6050280" y="2307735"/>
                </a:cubicBezTo>
                <a:cubicBezTo>
                  <a:pt x="6057732" y="2302412"/>
                  <a:pt x="6066664" y="2298971"/>
                  <a:pt x="6073140" y="2292495"/>
                </a:cubicBezTo>
                <a:cubicBezTo>
                  <a:pt x="6114659" y="2250976"/>
                  <a:pt x="6075199" y="2268949"/>
                  <a:pt x="6118860" y="2254395"/>
                </a:cubicBezTo>
                <a:cubicBezTo>
                  <a:pt x="6182360" y="2256935"/>
                  <a:pt x="6245971" y="2257487"/>
                  <a:pt x="6309360" y="2262015"/>
                </a:cubicBezTo>
                <a:cubicBezTo>
                  <a:pt x="6331705" y="2263611"/>
                  <a:pt x="6336030" y="2275350"/>
                  <a:pt x="6355080" y="2284875"/>
                </a:cubicBezTo>
                <a:cubicBezTo>
                  <a:pt x="6362264" y="2288467"/>
                  <a:pt x="6370320" y="2289955"/>
                  <a:pt x="6377940" y="2292495"/>
                </a:cubicBezTo>
                <a:cubicBezTo>
                  <a:pt x="6482945" y="2281995"/>
                  <a:pt x="6469586" y="2308970"/>
                  <a:pt x="6446520" y="2170575"/>
                </a:cubicBezTo>
                <a:cubicBezTo>
                  <a:pt x="6441849" y="2142549"/>
                  <a:pt x="6426791" y="2149280"/>
                  <a:pt x="6408420" y="2140095"/>
                </a:cubicBezTo>
                <a:cubicBezTo>
                  <a:pt x="6400229" y="2135999"/>
                  <a:pt x="6393929" y="2128574"/>
                  <a:pt x="6385560" y="2124855"/>
                </a:cubicBezTo>
                <a:cubicBezTo>
                  <a:pt x="6370880" y="2118331"/>
                  <a:pt x="6339840" y="2109615"/>
                  <a:pt x="6339840" y="2109615"/>
                </a:cubicBezTo>
                <a:cubicBezTo>
                  <a:pt x="6334760" y="2101995"/>
                  <a:pt x="6328696" y="2094946"/>
                  <a:pt x="6324600" y="2086755"/>
                </a:cubicBezTo>
                <a:cubicBezTo>
                  <a:pt x="6321008" y="2079571"/>
                  <a:pt x="6317514" y="2071909"/>
                  <a:pt x="6316980" y="2063895"/>
                </a:cubicBezTo>
                <a:cubicBezTo>
                  <a:pt x="6312415" y="1995420"/>
                  <a:pt x="6313778" y="1926640"/>
                  <a:pt x="6309360" y="1858155"/>
                </a:cubicBezTo>
                <a:cubicBezTo>
                  <a:pt x="6308686" y="1847704"/>
                  <a:pt x="6304280" y="1837835"/>
                  <a:pt x="6301740" y="1827675"/>
                </a:cubicBezTo>
                <a:cubicBezTo>
                  <a:pt x="6299200" y="1804815"/>
                  <a:pt x="6297901" y="1781783"/>
                  <a:pt x="6294120" y="1759095"/>
                </a:cubicBezTo>
                <a:cubicBezTo>
                  <a:pt x="6292800" y="1751172"/>
                  <a:pt x="6286891" y="1744258"/>
                  <a:pt x="6286500" y="1736235"/>
                </a:cubicBezTo>
                <a:cubicBezTo>
                  <a:pt x="6283459" y="1673889"/>
                  <a:pt x="6293956" y="1503085"/>
                  <a:pt x="6271260" y="1400955"/>
                </a:cubicBezTo>
                <a:cubicBezTo>
                  <a:pt x="6269518" y="1393114"/>
                  <a:pt x="6266180" y="1385715"/>
                  <a:pt x="6263640" y="1378095"/>
                </a:cubicBezTo>
                <a:cubicBezTo>
                  <a:pt x="6262474" y="1346617"/>
                  <a:pt x="6260097" y="1166334"/>
                  <a:pt x="6248400" y="1096155"/>
                </a:cubicBezTo>
                <a:cubicBezTo>
                  <a:pt x="6244957" y="1075495"/>
                  <a:pt x="6238240" y="1055515"/>
                  <a:pt x="6233160" y="1035195"/>
                </a:cubicBezTo>
                <a:lnTo>
                  <a:pt x="6225540" y="1004715"/>
                </a:lnTo>
                <a:cubicBezTo>
                  <a:pt x="6223000" y="979315"/>
                  <a:pt x="6221802" y="953745"/>
                  <a:pt x="6217920" y="928515"/>
                </a:cubicBezTo>
                <a:cubicBezTo>
                  <a:pt x="6216699" y="920576"/>
                  <a:pt x="6210734" y="913675"/>
                  <a:pt x="6210300" y="905655"/>
                </a:cubicBezTo>
                <a:cubicBezTo>
                  <a:pt x="6205637" y="819384"/>
                  <a:pt x="6206790" y="732875"/>
                  <a:pt x="6202680" y="646575"/>
                </a:cubicBezTo>
                <a:cubicBezTo>
                  <a:pt x="6200287" y="596313"/>
                  <a:pt x="6199095" y="597720"/>
                  <a:pt x="6187440" y="562755"/>
                </a:cubicBezTo>
                <a:cubicBezTo>
                  <a:pt x="6171877" y="453815"/>
                  <a:pt x="6167168" y="442990"/>
                  <a:pt x="6187440" y="280815"/>
                </a:cubicBezTo>
                <a:cubicBezTo>
                  <a:pt x="6189452" y="264716"/>
                  <a:pt x="6246043" y="258426"/>
                  <a:pt x="6248400" y="257955"/>
                </a:cubicBezTo>
                <a:cubicBezTo>
                  <a:pt x="6239243" y="166384"/>
                  <a:pt x="6265748" y="189977"/>
                  <a:pt x="6210300" y="174135"/>
                </a:cubicBezTo>
                <a:cubicBezTo>
                  <a:pt x="6202577" y="171928"/>
                  <a:pt x="6195060" y="169055"/>
                  <a:pt x="6187440" y="166515"/>
                </a:cubicBezTo>
                <a:cubicBezTo>
                  <a:pt x="6174740" y="169055"/>
                  <a:pt x="6161627" y="170039"/>
                  <a:pt x="6149340" y="174135"/>
                </a:cubicBezTo>
                <a:cubicBezTo>
                  <a:pt x="6138564" y="177727"/>
                  <a:pt x="6129301" y="184900"/>
                  <a:pt x="6118860" y="189375"/>
                </a:cubicBezTo>
                <a:cubicBezTo>
                  <a:pt x="6074693" y="208304"/>
                  <a:pt x="6117071" y="182947"/>
                  <a:pt x="6073140" y="212235"/>
                </a:cubicBezTo>
                <a:cubicBezTo>
                  <a:pt x="5946140" y="209695"/>
                  <a:pt x="5819165" y="204615"/>
                  <a:pt x="5692140" y="204615"/>
                </a:cubicBezTo>
                <a:cubicBezTo>
                  <a:pt x="5666613" y="204615"/>
                  <a:pt x="5641467" y="212235"/>
                  <a:pt x="5615940" y="212235"/>
                </a:cubicBezTo>
                <a:cubicBezTo>
                  <a:pt x="5585354" y="212235"/>
                  <a:pt x="5555002" y="206874"/>
                  <a:pt x="5524500" y="204615"/>
                </a:cubicBezTo>
                <a:cubicBezTo>
                  <a:pt x="5263828" y="185306"/>
                  <a:pt x="5541051" y="207899"/>
                  <a:pt x="5318760" y="189375"/>
                </a:cubicBezTo>
                <a:cubicBezTo>
                  <a:pt x="5281291" y="176885"/>
                  <a:pt x="5273954" y="176834"/>
                  <a:pt x="5242560" y="158895"/>
                </a:cubicBezTo>
                <a:cubicBezTo>
                  <a:pt x="5234609" y="154351"/>
                  <a:pt x="5228453" y="146348"/>
                  <a:pt x="5219700" y="143655"/>
                </a:cubicBezTo>
                <a:cubicBezTo>
                  <a:pt x="5164555" y="126687"/>
                  <a:pt x="5136683" y="129819"/>
                  <a:pt x="5082540" y="120795"/>
                </a:cubicBezTo>
                <a:cubicBezTo>
                  <a:pt x="5072210" y="119073"/>
                  <a:pt x="5062528" y="113502"/>
                  <a:pt x="5052060" y="113175"/>
                </a:cubicBezTo>
                <a:cubicBezTo>
                  <a:pt x="4899713" y="108414"/>
                  <a:pt x="4747260" y="108095"/>
                  <a:pt x="4594860" y="105555"/>
                </a:cubicBezTo>
                <a:cubicBezTo>
                  <a:pt x="4518034" y="79946"/>
                  <a:pt x="4637201" y="119019"/>
                  <a:pt x="4541520" y="90315"/>
                </a:cubicBezTo>
                <a:cubicBezTo>
                  <a:pt x="4526133" y="85699"/>
                  <a:pt x="4511040" y="80155"/>
                  <a:pt x="4495800" y="75075"/>
                </a:cubicBezTo>
                <a:cubicBezTo>
                  <a:pt x="4488180" y="72535"/>
                  <a:pt x="4480965" y="67789"/>
                  <a:pt x="4472940" y="67455"/>
                </a:cubicBezTo>
                <a:lnTo>
                  <a:pt x="4290060" y="59835"/>
                </a:lnTo>
                <a:cubicBezTo>
                  <a:pt x="4287520" y="52215"/>
                  <a:pt x="4288712" y="41993"/>
                  <a:pt x="4282440" y="36975"/>
                </a:cubicBezTo>
                <a:cubicBezTo>
                  <a:pt x="4274262" y="30433"/>
                  <a:pt x="4261586" y="33480"/>
                  <a:pt x="4251960" y="29355"/>
                </a:cubicBezTo>
                <a:cubicBezTo>
                  <a:pt x="4243542" y="25747"/>
                  <a:pt x="4236720" y="19195"/>
                  <a:pt x="4229100" y="14115"/>
                </a:cubicBezTo>
                <a:cubicBezTo>
                  <a:pt x="4173220" y="16655"/>
                  <a:pt x="4117233" y="17445"/>
                  <a:pt x="4061460" y="21735"/>
                </a:cubicBezTo>
                <a:cubicBezTo>
                  <a:pt x="4043782" y="23095"/>
                  <a:pt x="4025120" y="32339"/>
                  <a:pt x="4008120" y="36975"/>
                </a:cubicBezTo>
                <a:cubicBezTo>
                  <a:pt x="3987913" y="42486"/>
                  <a:pt x="3967820" y="48772"/>
                  <a:pt x="3947160" y="52215"/>
                </a:cubicBezTo>
                <a:cubicBezTo>
                  <a:pt x="3883724" y="62788"/>
                  <a:pt x="3916735" y="57650"/>
                  <a:pt x="3848100" y="67455"/>
                </a:cubicBezTo>
                <a:cubicBezTo>
                  <a:pt x="3840480" y="69995"/>
                  <a:pt x="3833163" y="73755"/>
                  <a:pt x="3825240" y="75075"/>
                </a:cubicBezTo>
                <a:cubicBezTo>
                  <a:pt x="3693336" y="97059"/>
                  <a:pt x="3492295" y="77070"/>
                  <a:pt x="3398520" y="75075"/>
                </a:cubicBezTo>
                <a:cubicBezTo>
                  <a:pt x="3343379" y="56695"/>
                  <a:pt x="3396095" y="72266"/>
                  <a:pt x="3284220" y="59835"/>
                </a:cubicBezTo>
                <a:cubicBezTo>
                  <a:pt x="3268864" y="58129"/>
                  <a:pt x="3253740" y="54755"/>
                  <a:pt x="3238500" y="52215"/>
                </a:cubicBezTo>
                <a:cubicBezTo>
                  <a:pt x="3228340" y="47135"/>
                  <a:pt x="3217883" y="42611"/>
                  <a:pt x="3208020" y="36975"/>
                </a:cubicBezTo>
                <a:cubicBezTo>
                  <a:pt x="3200069" y="32431"/>
                  <a:pt x="3194193" y="23241"/>
                  <a:pt x="3185160" y="21735"/>
                </a:cubicBezTo>
                <a:cubicBezTo>
                  <a:pt x="3147495" y="15457"/>
                  <a:pt x="3108960" y="16655"/>
                  <a:pt x="3070860" y="14115"/>
                </a:cubicBezTo>
                <a:cubicBezTo>
                  <a:pt x="3032826" y="8682"/>
                  <a:pt x="3019974" y="0"/>
                  <a:pt x="2987040" y="14115"/>
                </a:cubicBezTo>
                <a:cubicBezTo>
                  <a:pt x="2978622" y="17723"/>
                  <a:pt x="2973334" y="29075"/>
                  <a:pt x="2964180" y="29355"/>
                </a:cubicBezTo>
                <a:cubicBezTo>
                  <a:pt x="2722980" y="36739"/>
                  <a:pt x="2481580" y="34435"/>
                  <a:pt x="2240280" y="36975"/>
                </a:cubicBezTo>
                <a:cubicBezTo>
                  <a:pt x="2110740" y="42055"/>
                  <a:pt x="1981279" y="49900"/>
                  <a:pt x="1851660" y="52215"/>
                </a:cubicBezTo>
                <a:cubicBezTo>
                  <a:pt x="1838711" y="52446"/>
                  <a:pt x="1826500" y="45134"/>
                  <a:pt x="1813560" y="44595"/>
                </a:cubicBezTo>
                <a:cubicBezTo>
                  <a:pt x="1704405" y="40047"/>
                  <a:pt x="1595120" y="39515"/>
                  <a:pt x="1485900" y="36975"/>
                </a:cubicBezTo>
                <a:lnTo>
                  <a:pt x="1440180" y="21735"/>
                </a:lnTo>
                <a:lnTo>
                  <a:pt x="1417320" y="14115"/>
                </a:lnTo>
                <a:lnTo>
                  <a:pt x="1249680" y="21735"/>
                </a:lnTo>
                <a:cubicBezTo>
                  <a:pt x="1163338" y="24819"/>
                  <a:pt x="1076871" y="24692"/>
                  <a:pt x="990600" y="29355"/>
                </a:cubicBezTo>
                <a:cubicBezTo>
                  <a:pt x="982580" y="29789"/>
                  <a:pt x="975616" y="35400"/>
                  <a:pt x="967740" y="36975"/>
                </a:cubicBezTo>
                <a:cubicBezTo>
                  <a:pt x="950128" y="40497"/>
                  <a:pt x="932298" y="43103"/>
                  <a:pt x="914400" y="44595"/>
                </a:cubicBezTo>
                <a:cubicBezTo>
                  <a:pt x="871295" y="48187"/>
                  <a:pt x="828040" y="49675"/>
                  <a:pt x="784860" y="52215"/>
                </a:cubicBezTo>
                <a:cubicBezTo>
                  <a:pt x="770411" y="57031"/>
                  <a:pt x="745872" y="65860"/>
                  <a:pt x="731520" y="67455"/>
                </a:cubicBezTo>
                <a:cubicBezTo>
                  <a:pt x="696087" y="71392"/>
                  <a:pt x="660400" y="72535"/>
                  <a:pt x="624840" y="75075"/>
                </a:cubicBezTo>
                <a:cubicBezTo>
                  <a:pt x="500935" y="116377"/>
                  <a:pt x="574667" y="94663"/>
                  <a:pt x="274320" y="75075"/>
                </a:cubicBezTo>
                <a:cubicBezTo>
                  <a:pt x="265181" y="74479"/>
                  <a:pt x="260148" y="62731"/>
                  <a:pt x="251460" y="59835"/>
                </a:cubicBezTo>
                <a:cubicBezTo>
                  <a:pt x="236803" y="54949"/>
                  <a:pt x="220890" y="55245"/>
                  <a:pt x="205740" y="52215"/>
                </a:cubicBezTo>
                <a:cubicBezTo>
                  <a:pt x="195471" y="50161"/>
                  <a:pt x="185330" y="47472"/>
                  <a:pt x="175260" y="44595"/>
                </a:cubicBezTo>
                <a:cubicBezTo>
                  <a:pt x="167537" y="42388"/>
                  <a:pt x="160123" y="39182"/>
                  <a:pt x="152400" y="36975"/>
                </a:cubicBezTo>
                <a:cubicBezTo>
                  <a:pt x="142330" y="34098"/>
                  <a:pt x="131990" y="32232"/>
                  <a:pt x="121920" y="29355"/>
                </a:cubicBezTo>
                <a:cubicBezTo>
                  <a:pt x="114197" y="27148"/>
                  <a:pt x="106852" y="23683"/>
                  <a:pt x="99060" y="21735"/>
                </a:cubicBezTo>
                <a:cubicBezTo>
                  <a:pt x="86495" y="18594"/>
                  <a:pt x="73660" y="16655"/>
                  <a:pt x="60960" y="14115"/>
                </a:cubicBezTo>
                <a:cubicBezTo>
                  <a:pt x="48260" y="16655"/>
                  <a:pt x="33636" y="14551"/>
                  <a:pt x="22860" y="21735"/>
                </a:cubicBezTo>
                <a:cubicBezTo>
                  <a:pt x="16177" y="26190"/>
                  <a:pt x="18832" y="37411"/>
                  <a:pt x="15240" y="44595"/>
                </a:cubicBezTo>
                <a:cubicBezTo>
                  <a:pt x="11144" y="52786"/>
                  <a:pt x="5080" y="59835"/>
                  <a:pt x="0" y="67455"/>
                </a:cubicBezTo>
                <a:cubicBezTo>
                  <a:pt x="2540" y="77615"/>
                  <a:pt x="1078" y="89757"/>
                  <a:pt x="7620" y="97935"/>
                </a:cubicBezTo>
                <a:cubicBezTo>
                  <a:pt x="12638" y="104207"/>
                  <a:pt x="23797" y="101100"/>
                  <a:pt x="30480" y="105555"/>
                </a:cubicBezTo>
                <a:cubicBezTo>
                  <a:pt x="87559" y="143608"/>
                  <a:pt x="21845" y="117917"/>
                  <a:pt x="76200" y="136035"/>
                </a:cubicBezTo>
                <a:cubicBezTo>
                  <a:pt x="83820" y="143655"/>
                  <a:pt x="97357" y="148254"/>
                  <a:pt x="99060" y="158895"/>
                </a:cubicBezTo>
                <a:cubicBezTo>
                  <a:pt x="145740" y="450644"/>
                  <a:pt x="83435" y="256799"/>
                  <a:pt x="114300" y="349395"/>
                </a:cubicBezTo>
                <a:cubicBezTo>
                  <a:pt x="116941" y="373168"/>
                  <a:pt x="124104" y="444133"/>
                  <a:pt x="129540" y="471315"/>
                </a:cubicBezTo>
                <a:cubicBezTo>
                  <a:pt x="131115" y="479191"/>
                  <a:pt x="134620" y="486555"/>
                  <a:pt x="137160" y="494175"/>
                </a:cubicBezTo>
                <a:cubicBezTo>
                  <a:pt x="139700" y="532275"/>
                  <a:pt x="139841" y="570611"/>
                  <a:pt x="144780" y="608475"/>
                </a:cubicBezTo>
                <a:cubicBezTo>
                  <a:pt x="147489" y="629244"/>
                  <a:pt x="160020" y="669435"/>
                  <a:pt x="160020" y="669435"/>
                </a:cubicBezTo>
                <a:cubicBezTo>
                  <a:pt x="162560" y="692295"/>
                  <a:pt x="163643" y="715364"/>
                  <a:pt x="167640" y="738015"/>
                </a:cubicBezTo>
                <a:cubicBezTo>
                  <a:pt x="180178" y="809063"/>
                  <a:pt x="178040" y="778224"/>
                  <a:pt x="190500" y="821835"/>
                </a:cubicBezTo>
                <a:cubicBezTo>
                  <a:pt x="193377" y="831905"/>
                  <a:pt x="195580" y="842155"/>
                  <a:pt x="198120" y="852315"/>
                </a:cubicBezTo>
                <a:cubicBezTo>
                  <a:pt x="200761" y="876088"/>
                  <a:pt x="207924" y="947053"/>
                  <a:pt x="213360" y="974235"/>
                </a:cubicBezTo>
                <a:cubicBezTo>
                  <a:pt x="214935" y="982111"/>
                  <a:pt x="218440" y="989475"/>
                  <a:pt x="220980" y="997095"/>
                </a:cubicBezTo>
                <a:cubicBezTo>
                  <a:pt x="218440" y="1050435"/>
                  <a:pt x="216322" y="1103797"/>
                  <a:pt x="213360" y="1157115"/>
                </a:cubicBezTo>
                <a:cubicBezTo>
                  <a:pt x="208886" y="1237638"/>
                  <a:pt x="213947" y="1246500"/>
                  <a:pt x="198120" y="1301895"/>
                </a:cubicBezTo>
                <a:cubicBezTo>
                  <a:pt x="195913" y="1309618"/>
                  <a:pt x="195518" y="1318483"/>
                  <a:pt x="190500" y="1324755"/>
                </a:cubicBezTo>
                <a:cubicBezTo>
                  <a:pt x="184779" y="1331906"/>
                  <a:pt x="175260" y="1334915"/>
                  <a:pt x="167640" y="1339995"/>
                </a:cubicBezTo>
                <a:cubicBezTo>
                  <a:pt x="152331" y="1385923"/>
                  <a:pt x="172999" y="1341879"/>
                  <a:pt x="129540" y="1378095"/>
                </a:cubicBezTo>
                <a:cubicBezTo>
                  <a:pt x="83584" y="1416392"/>
                  <a:pt x="146020" y="1390382"/>
                  <a:pt x="91440" y="1408575"/>
                </a:cubicBezTo>
                <a:cubicBezTo>
                  <a:pt x="93980" y="1433975"/>
                  <a:pt x="90988" y="1460558"/>
                  <a:pt x="99060" y="1484775"/>
                </a:cubicBezTo>
                <a:cubicBezTo>
                  <a:pt x="101956" y="1493463"/>
                  <a:pt x="112874" y="1498587"/>
                  <a:pt x="121920" y="1500015"/>
                </a:cubicBezTo>
                <a:cubicBezTo>
                  <a:pt x="162141" y="1506366"/>
                  <a:pt x="203200" y="1505095"/>
                  <a:pt x="243840" y="1507635"/>
                </a:cubicBezTo>
                <a:cubicBezTo>
                  <a:pt x="251460" y="1515255"/>
                  <a:pt x="261467" y="1521075"/>
                  <a:pt x="266700" y="1530495"/>
                </a:cubicBezTo>
                <a:cubicBezTo>
                  <a:pt x="274502" y="1544538"/>
                  <a:pt x="276860" y="1560975"/>
                  <a:pt x="281940" y="1576215"/>
                </a:cubicBezTo>
                <a:cubicBezTo>
                  <a:pt x="284480" y="1583835"/>
                  <a:pt x="287612" y="1591283"/>
                  <a:pt x="289560" y="1599075"/>
                </a:cubicBezTo>
                <a:cubicBezTo>
                  <a:pt x="292100" y="1609235"/>
                  <a:pt x="292496" y="1620188"/>
                  <a:pt x="297180" y="1629555"/>
                </a:cubicBezTo>
                <a:cubicBezTo>
                  <a:pt x="305371" y="1645938"/>
                  <a:pt x="327660" y="1675275"/>
                  <a:pt x="327660" y="1675275"/>
                </a:cubicBezTo>
                <a:cubicBezTo>
                  <a:pt x="330200" y="1687975"/>
                  <a:pt x="328096" y="1702599"/>
                  <a:pt x="335280" y="1713375"/>
                </a:cubicBezTo>
                <a:cubicBezTo>
                  <a:pt x="339735" y="1720058"/>
                  <a:pt x="350956" y="1717403"/>
                  <a:pt x="358140" y="1720995"/>
                </a:cubicBezTo>
                <a:cubicBezTo>
                  <a:pt x="366331" y="1725091"/>
                  <a:pt x="373380" y="1731155"/>
                  <a:pt x="381000" y="1736235"/>
                </a:cubicBezTo>
                <a:cubicBezTo>
                  <a:pt x="392516" y="1782300"/>
                  <a:pt x="385308" y="1756780"/>
                  <a:pt x="403860" y="1812435"/>
                </a:cubicBezTo>
                <a:cubicBezTo>
                  <a:pt x="406400" y="1820055"/>
                  <a:pt x="407025" y="1828612"/>
                  <a:pt x="411480" y="1835295"/>
                </a:cubicBezTo>
                <a:cubicBezTo>
                  <a:pt x="416560" y="1842915"/>
                  <a:pt x="421397" y="1850703"/>
                  <a:pt x="426720" y="1858155"/>
                </a:cubicBezTo>
                <a:cubicBezTo>
                  <a:pt x="434102" y="1868489"/>
                  <a:pt x="440600" y="1879655"/>
                  <a:pt x="449580" y="1888635"/>
                </a:cubicBezTo>
                <a:cubicBezTo>
                  <a:pt x="464352" y="1903407"/>
                  <a:pt x="476707" y="1905297"/>
                  <a:pt x="495300" y="1911495"/>
                </a:cubicBezTo>
                <a:cubicBezTo>
                  <a:pt x="502920" y="1919115"/>
                  <a:pt x="509881" y="1927456"/>
                  <a:pt x="518160" y="1934355"/>
                </a:cubicBezTo>
                <a:cubicBezTo>
                  <a:pt x="525195" y="1940218"/>
                  <a:pt x="534544" y="1943119"/>
                  <a:pt x="541020" y="1949595"/>
                </a:cubicBezTo>
                <a:cubicBezTo>
                  <a:pt x="547496" y="1956071"/>
                  <a:pt x="551180" y="1964835"/>
                  <a:pt x="556260" y="1972455"/>
                </a:cubicBezTo>
                <a:cubicBezTo>
                  <a:pt x="568869" y="2073329"/>
                  <a:pt x="555838" y="2001458"/>
                  <a:pt x="571500" y="2056275"/>
                </a:cubicBezTo>
                <a:cubicBezTo>
                  <a:pt x="574377" y="2066345"/>
                  <a:pt x="575443" y="2076949"/>
                  <a:pt x="579120" y="2086755"/>
                </a:cubicBezTo>
                <a:cubicBezTo>
                  <a:pt x="603219" y="2151020"/>
                  <a:pt x="587755" y="2083703"/>
                  <a:pt x="601980" y="2147715"/>
                </a:cubicBezTo>
                <a:cubicBezTo>
                  <a:pt x="602418" y="2149685"/>
                  <a:pt x="610935" y="2200819"/>
                  <a:pt x="617220" y="2208675"/>
                </a:cubicBezTo>
                <a:cubicBezTo>
                  <a:pt x="631779" y="2226873"/>
                  <a:pt x="644534" y="2222332"/>
                  <a:pt x="662940" y="2231535"/>
                </a:cubicBezTo>
                <a:cubicBezTo>
                  <a:pt x="671131" y="2235631"/>
                  <a:pt x="678180" y="2241695"/>
                  <a:pt x="685800" y="2246775"/>
                </a:cubicBezTo>
                <a:cubicBezTo>
                  <a:pt x="731854" y="2338883"/>
                  <a:pt x="670048" y="2227872"/>
                  <a:pt x="723900" y="2292495"/>
                </a:cubicBezTo>
                <a:cubicBezTo>
                  <a:pt x="731172" y="2301221"/>
                  <a:pt x="734665" y="2312534"/>
                  <a:pt x="739140" y="2322975"/>
                </a:cubicBezTo>
                <a:cubicBezTo>
                  <a:pt x="742304" y="2330358"/>
                  <a:pt x="741742" y="2339563"/>
                  <a:pt x="746760" y="2345835"/>
                </a:cubicBezTo>
                <a:cubicBezTo>
                  <a:pt x="752481" y="2352986"/>
                  <a:pt x="762667" y="2355115"/>
                  <a:pt x="769620" y="2361075"/>
                </a:cubicBezTo>
                <a:cubicBezTo>
                  <a:pt x="780529" y="2370426"/>
                  <a:pt x="790749" y="2380646"/>
                  <a:pt x="800100" y="2391555"/>
                </a:cubicBezTo>
                <a:cubicBezTo>
                  <a:pt x="806060" y="2398508"/>
                  <a:pt x="807149" y="2410319"/>
                  <a:pt x="815340" y="2414415"/>
                </a:cubicBezTo>
                <a:cubicBezTo>
                  <a:pt x="834074" y="2423782"/>
                  <a:pt x="876300" y="2429655"/>
                  <a:pt x="876300" y="2429655"/>
                </a:cubicBezTo>
                <a:cubicBezTo>
                  <a:pt x="894436" y="2484063"/>
                  <a:pt x="882629" y="2462009"/>
                  <a:pt x="906780" y="2498235"/>
                </a:cubicBezTo>
                <a:cubicBezTo>
                  <a:pt x="878532" y="2507651"/>
                  <a:pt x="887512" y="2513039"/>
                  <a:pt x="876300" y="2490615"/>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13" name="Figura a mano libera 12"/>
          <p:cNvSpPr/>
          <p:nvPr/>
        </p:nvSpPr>
        <p:spPr>
          <a:xfrm>
            <a:off x="2407920" y="5158740"/>
            <a:ext cx="1074420" cy="68580"/>
          </a:xfrm>
          <a:custGeom>
            <a:avLst/>
            <a:gdLst>
              <a:gd name="connsiteX0" fmla="*/ 0 w 1074420"/>
              <a:gd name="connsiteY0" fmla="*/ 15240 h 68580"/>
              <a:gd name="connsiteX1" fmla="*/ 53340 w 1074420"/>
              <a:gd name="connsiteY1" fmla="*/ 7620 h 68580"/>
              <a:gd name="connsiteX2" fmla="*/ 76200 w 1074420"/>
              <a:gd name="connsiteY2" fmla="*/ 0 h 68580"/>
              <a:gd name="connsiteX3" fmla="*/ 556260 w 1074420"/>
              <a:gd name="connsiteY3" fmla="*/ 7620 h 68580"/>
              <a:gd name="connsiteX4" fmla="*/ 975360 w 1074420"/>
              <a:gd name="connsiteY4" fmla="*/ 15240 h 68580"/>
              <a:gd name="connsiteX5" fmla="*/ 1021080 w 1074420"/>
              <a:gd name="connsiteY5" fmla="*/ 45720 h 68580"/>
              <a:gd name="connsiteX6" fmla="*/ 1074420 w 1074420"/>
              <a:gd name="connsiteY6" fmla="*/ 68580 h 6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4420" h="68580">
                <a:moveTo>
                  <a:pt x="0" y="15240"/>
                </a:moveTo>
                <a:cubicBezTo>
                  <a:pt x="17780" y="12700"/>
                  <a:pt x="35728" y="11142"/>
                  <a:pt x="53340" y="7620"/>
                </a:cubicBezTo>
                <a:cubicBezTo>
                  <a:pt x="61216" y="6045"/>
                  <a:pt x="68168" y="0"/>
                  <a:pt x="76200" y="0"/>
                </a:cubicBezTo>
                <a:cubicBezTo>
                  <a:pt x="236240" y="0"/>
                  <a:pt x="396243" y="4908"/>
                  <a:pt x="556260" y="7620"/>
                </a:cubicBezTo>
                <a:lnTo>
                  <a:pt x="975360" y="15240"/>
                </a:lnTo>
                <a:cubicBezTo>
                  <a:pt x="990600" y="25400"/>
                  <a:pt x="1003704" y="39928"/>
                  <a:pt x="1021080" y="45720"/>
                </a:cubicBezTo>
                <a:cubicBezTo>
                  <a:pt x="1070208" y="62096"/>
                  <a:pt x="1055441" y="49601"/>
                  <a:pt x="1074420" y="68580"/>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15" name="Figura a mano libera 14"/>
          <p:cNvSpPr/>
          <p:nvPr/>
        </p:nvSpPr>
        <p:spPr>
          <a:xfrm>
            <a:off x="4196621" y="4899660"/>
            <a:ext cx="1770373" cy="832110"/>
          </a:xfrm>
          <a:custGeom>
            <a:avLst/>
            <a:gdLst>
              <a:gd name="connsiteX0" fmla="*/ 1525999 w 1770373"/>
              <a:gd name="connsiteY0" fmla="*/ 0 h 832110"/>
              <a:gd name="connsiteX1" fmla="*/ 1556479 w 1770373"/>
              <a:gd name="connsiteY1" fmla="*/ 7620 h 832110"/>
              <a:gd name="connsiteX2" fmla="*/ 1571719 w 1770373"/>
              <a:gd name="connsiteY2" fmla="*/ 30480 h 832110"/>
              <a:gd name="connsiteX3" fmla="*/ 1594579 w 1770373"/>
              <a:gd name="connsiteY3" fmla="*/ 53340 h 832110"/>
              <a:gd name="connsiteX4" fmla="*/ 1617439 w 1770373"/>
              <a:gd name="connsiteY4" fmla="*/ 99060 h 832110"/>
              <a:gd name="connsiteX5" fmla="*/ 1625059 w 1770373"/>
              <a:gd name="connsiteY5" fmla="*/ 121920 h 832110"/>
              <a:gd name="connsiteX6" fmla="*/ 1655539 w 1770373"/>
              <a:gd name="connsiteY6" fmla="*/ 167640 h 832110"/>
              <a:gd name="connsiteX7" fmla="*/ 1762219 w 1770373"/>
              <a:gd name="connsiteY7" fmla="*/ 175260 h 832110"/>
              <a:gd name="connsiteX8" fmla="*/ 1769839 w 1770373"/>
              <a:gd name="connsiteY8" fmla="*/ 198120 h 832110"/>
              <a:gd name="connsiteX9" fmla="*/ 1586959 w 1770373"/>
              <a:gd name="connsiteY9" fmla="*/ 281940 h 832110"/>
              <a:gd name="connsiteX10" fmla="*/ 1571719 w 1770373"/>
              <a:gd name="connsiteY10" fmla="*/ 259080 h 832110"/>
              <a:gd name="connsiteX11" fmla="*/ 1556479 w 1770373"/>
              <a:gd name="connsiteY11" fmla="*/ 205740 h 832110"/>
              <a:gd name="connsiteX12" fmla="*/ 1510759 w 1770373"/>
              <a:gd name="connsiteY12" fmla="*/ 228600 h 832110"/>
              <a:gd name="connsiteX13" fmla="*/ 1487899 w 1770373"/>
              <a:gd name="connsiteY13" fmla="*/ 243840 h 832110"/>
              <a:gd name="connsiteX14" fmla="*/ 1320259 w 1770373"/>
              <a:gd name="connsiteY14" fmla="*/ 251460 h 832110"/>
              <a:gd name="connsiteX15" fmla="*/ 1221199 w 1770373"/>
              <a:gd name="connsiteY15" fmla="*/ 259080 h 832110"/>
              <a:gd name="connsiteX16" fmla="*/ 1190719 w 1770373"/>
              <a:gd name="connsiteY16" fmla="*/ 266700 h 832110"/>
              <a:gd name="connsiteX17" fmla="*/ 1106899 w 1770373"/>
              <a:gd name="connsiteY17" fmla="*/ 289560 h 832110"/>
              <a:gd name="connsiteX18" fmla="*/ 1053559 w 1770373"/>
              <a:gd name="connsiteY18" fmla="*/ 297180 h 832110"/>
              <a:gd name="connsiteX19" fmla="*/ 1023079 w 1770373"/>
              <a:gd name="connsiteY19" fmla="*/ 304800 h 832110"/>
              <a:gd name="connsiteX20" fmla="*/ 977359 w 1770373"/>
              <a:gd name="connsiteY20" fmla="*/ 320040 h 832110"/>
              <a:gd name="connsiteX21" fmla="*/ 786859 w 1770373"/>
              <a:gd name="connsiteY21" fmla="*/ 327660 h 832110"/>
              <a:gd name="connsiteX22" fmla="*/ 695419 w 1770373"/>
              <a:gd name="connsiteY22" fmla="*/ 350520 h 832110"/>
              <a:gd name="connsiteX23" fmla="*/ 664939 w 1770373"/>
              <a:gd name="connsiteY23" fmla="*/ 358140 h 832110"/>
              <a:gd name="connsiteX24" fmla="*/ 581119 w 1770373"/>
              <a:gd name="connsiteY24" fmla="*/ 381000 h 832110"/>
              <a:gd name="connsiteX25" fmla="*/ 543019 w 1770373"/>
              <a:gd name="connsiteY25" fmla="*/ 388620 h 832110"/>
              <a:gd name="connsiteX26" fmla="*/ 482059 w 1770373"/>
              <a:gd name="connsiteY26" fmla="*/ 396240 h 832110"/>
              <a:gd name="connsiteX27" fmla="*/ 451579 w 1770373"/>
              <a:gd name="connsiteY27" fmla="*/ 411480 h 832110"/>
              <a:gd name="connsiteX28" fmla="*/ 101059 w 1770373"/>
              <a:gd name="connsiteY28" fmla="*/ 441960 h 832110"/>
              <a:gd name="connsiteX29" fmla="*/ 116299 w 1770373"/>
              <a:gd name="connsiteY29" fmla="*/ 464820 h 832110"/>
              <a:gd name="connsiteX30" fmla="*/ 131539 w 1770373"/>
              <a:gd name="connsiteY30" fmla="*/ 525780 h 832110"/>
              <a:gd name="connsiteX31" fmla="*/ 139159 w 1770373"/>
              <a:gd name="connsiteY31" fmla="*/ 548640 h 832110"/>
              <a:gd name="connsiteX32" fmla="*/ 146779 w 1770373"/>
              <a:gd name="connsiteY32" fmla="*/ 624840 h 832110"/>
              <a:gd name="connsiteX33" fmla="*/ 192499 w 1770373"/>
              <a:gd name="connsiteY33" fmla="*/ 670560 h 832110"/>
              <a:gd name="connsiteX34" fmla="*/ 200119 w 1770373"/>
              <a:gd name="connsiteY34" fmla="*/ 716280 h 832110"/>
              <a:gd name="connsiteX35" fmla="*/ 200119 w 1770373"/>
              <a:gd name="connsiteY35" fmla="*/ 822960 h 832110"/>
              <a:gd name="connsiteX36" fmla="*/ 177259 w 1770373"/>
              <a:gd name="connsiteY36" fmla="*/ 830580 h 832110"/>
              <a:gd name="connsiteX37" fmla="*/ 17239 w 1770373"/>
              <a:gd name="connsiteY37" fmla="*/ 822960 h 832110"/>
              <a:gd name="connsiteX38" fmla="*/ 1999 w 1770373"/>
              <a:gd name="connsiteY38" fmla="*/ 800100 h 832110"/>
              <a:gd name="connsiteX39" fmla="*/ 9619 w 1770373"/>
              <a:gd name="connsiteY39" fmla="*/ 716280 h 832110"/>
              <a:gd name="connsiteX40" fmla="*/ 9619 w 1770373"/>
              <a:gd name="connsiteY40" fmla="*/ 693420 h 83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770373" h="832110">
                <a:moveTo>
                  <a:pt x="1525999" y="0"/>
                </a:moveTo>
                <a:cubicBezTo>
                  <a:pt x="1536159" y="2540"/>
                  <a:pt x="1547765" y="1811"/>
                  <a:pt x="1556479" y="7620"/>
                </a:cubicBezTo>
                <a:cubicBezTo>
                  <a:pt x="1564099" y="12700"/>
                  <a:pt x="1565856" y="23445"/>
                  <a:pt x="1571719" y="30480"/>
                </a:cubicBezTo>
                <a:cubicBezTo>
                  <a:pt x="1578618" y="38759"/>
                  <a:pt x="1586959" y="45720"/>
                  <a:pt x="1594579" y="53340"/>
                </a:cubicBezTo>
                <a:cubicBezTo>
                  <a:pt x="1613732" y="110799"/>
                  <a:pt x="1587896" y="39974"/>
                  <a:pt x="1617439" y="99060"/>
                </a:cubicBezTo>
                <a:cubicBezTo>
                  <a:pt x="1621031" y="106244"/>
                  <a:pt x="1621158" y="114899"/>
                  <a:pt x="1625059" y="121920"/>
                </a:cubicBezTo>
                <a:cubicBezTo>
                  <a:pt x="1633954" y="137931"/>
                  <a:pt x="1637269" y="166335"/>
                  <a:pt x="1655539" y="167640"/>
                </a:cubicBezTo>
                <a:lnTo>
                  <a:pt x="1762219" y="175260"/>
                </a:lnTo>
                <a:cubicBezTo>
                  <a:pt x="1764759" y="182880"/>
                  <a:pt x="1770373" y="190106"/>
                  <a:pt x="1769839" y="198120"/>
                </a:cubicBezTo>
                <a:cubicBezTo>
                  <a:pt x="1760020" y="345401"/>
                  <a:pt x="1759006" y="289760"/>
                  <a:pt x="1586959" y="281940"/>
                </a:cubicBezTo>
                <a:cubicBezTo>
                  <a:pt x="1581879" y="274320"/>
                  <a:pt x="1575815" y="267271"/>
                  <a:pt x="1571719" y="259080"/>
                </a:cubicBezTo>
                <a:cubicBezTo>
                  <a:pt x="1566253" y="248148"/>
                  <a:pt x="1558920" y="215506"/>
                  <a:pt x="1556479" y="205740"/>
                </a:cubicBezTo>
                <a:cubicBezTo>
                  <a:pt x="1490965" y="249416"/>
                  <a:pt x="1573855" y="197052"/>
                  <a:pt x="1510759" y="228600"/>
                </a:cubicBezTo>
                <a:cubicBezTo>
                  <a:pt x="1502568" y="232696"/>
                  <a:pt x="1496992" y="242749"/>
                  <a:pt x="1487899" y="243840"/>
                </a:cubicBezTo>
                <a:cubicBezTo>
                  <a:pt x="1432360" y="250505"/>
                  <a:pt x="1376106" y="248269"/>
                  <a:pt x="1320259" y="251460"/>
                </a:cubicBezTo>
                <a:cubicBezTo>
                  <a:pt x="1287195" y="253349"/>
                  <a:pt x="1254219" y="256540"/>
                  <a:pt x="1221199" y="259080"/>
                </a:cubicBezTo>
                <a:cubicBezTo>
                  <a:pt x="1211039" y="261620"/>
                  <a:pt x="1200789" y="263823"/>
                  <a:pt x="1190719" y="266700"/>
                </a:cubicBezTo>
                <a:cubicBezTo>
                  <a:pt x="1153519" y="277329"/>
                  <a:pt x="1161230" y="281798"/>
                  <a:pt x="1106899" y="289560"/>
                </a:cubicBezTo>
                <a:cubicBezTo>
                  <a:pt x="1089119" y="292100"/>
                  <a:pt x="1071230" y="293967"/>
                  <a:pt x="1053559" y="297180"/>
                </a:cubicBezTo>
                <a:cubicBezTo>
                  <a:pt x="1043255" y="299053"/>
                  <a:pt x="1033110" y="301791"/>
                  <a:pt x="1023079" y="304800"/>
                </a:cubicBezTo>
                <a:cubicBezTo>
                  <a:pt x="1007692" y="309416"/>
                  <a:pt x="993411" y="319398"/>
                  <a:pt x="977359" y="320040"/>
                </a:cubicBezTo>
                <a:lnTo>
                  <a:pt x="786859" y="327660"/>
                </a:lnTo>
                <a:lnTo>
                  <a:pt x="695419" y="350520"/>
                </a:lnTo>
                <a:cubicBezTo>
                  <a:pt x="685259" y="353060"/>
                  <a:pt x="674874" y="354828"/>
                  <a:pt x="664939" y="358140"/>
                </a:cubicBezTo>
                <a:cubicBezTo>
                  <a:pt x="632095" y="369088"/>
                  <a:pt x="624089" y="372406"/>
                  <a:pt x="581119" y="381000"/>
                </a:cubicBezTo>
                <a:cubicBezTo>
                  <a:pt x="568419" y="383540"/>
                  <a:pt x="555820" y="386651"/>
                  <a:pt x="543019" y="388620"/>
                </a:cubicBezTo>
                <a:cubicBezTo>
                  <a:pt x="522779" y="391734"/>
                  <a:pt x="502379" y="393700"/>
                  <a:pt x="482059" y="396240"/>
                </a:cubicBezTo>
                <a:cubicBezTo>
                  <a:pt x="471899" y="401320"/>
                  <a:pt x="462916" y="410771"/>
                  <a:pt x="451579" y="411480"/>
                </a:cubicBezTo>
                <a:cubicBezTo>
                  <a:pt x="97613" y="433603"/>
                  <a:pt x="179089" y="324915"/>
                  <a:pt x="101059" y="441960"/>
                </a:cubicBezTo>
                <a:cubicBezTo>
                  <a:pt x="106139" y="449580"/>
                  <a:pt x="113169" y="456213"/>
                  <a:pt x="116299" y="464820"/>
                </a:cubicBezTo>
                <a:cubicBezTo>
                  <a:pt x="123457" y="484504"/>
                  <a:pt x="124915" y="505909"/>
                  <a:pt x="131539" y="525780"/>
                </a:cubicBezTo>
                <a:lnTo>
                  <a:pt x="139159" y="548640"/>
                </a:lnTo>
                <a:cubicBezTo>
                  <a:pt x="141699" y="574040"/>
                  <a:pt x="136547" y="601454"/>
                  <a:pt x="146779" y="624840"/>
                </a:cubicBezTo>
                <a:cubicBezTo>
                  <a:pt x="155418" y="644586"/>
                  <a:pt x="192499" y="670560"/>
                  <a:pt x="192499" y="670560"/>
                </a:cubicBezTo>
                <a:cubicBezTo>
                  <a:pt x="195039" y="685800"/>
                  <a:pt x="196767" y="701198"/>
                  <a:pt x="200119" y="716280"/>
                </a:cubicBezTo>
                <a:cubicBezTo>
                  <a:pt x="210763" y="764180"/>
                  <a:pt x="228891" y="736645"/>
                  <a:pt x="200119" y="822960"/>
                </a:cubicBezTo>
                <a:cubicBezTo>
                  <a:pt x="197579" y="830580"/>
                  <a:pt x="184879" y="828040"/>
                  <a:pt x="177259" y="830580"/>
                </a:cubicBezTo>
                <a:cubicBezTo>
                  <a:pt x="123919" y="828040"/>
                  <a:pt x="69850" y="832110"/>
                  <a:pt x="17239" y="822960"/>
                </a:cubicBezTo>
                <a:cubicBezTo>
                  <a:pt x="8216" y="821391"/>
                  <a:pt x="2651" y="809235"/>
                  <a:pt x="1999" y="800100"/>
                </a:cubicBezTo>
                <a:cubicBezTo>
                  <a:pt x="0" y="772116"/>
                  <a:pt x="7620" y="744264"/>
                  <a:pt x="9619" y="716280"/>
                </a:cubicBezTo>
                <a:cubicBezTo>
                  <a:pt x="10162" y="708679"/>
                  <a:pt x="9619" y="701040"/>
                  <a:pt x="9619" y="693420"/>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9" name="Rettangolo 8"/>
          <p:cNvSpPr/>
          <p:nvPr/>
        </p:nvSpPr>
        <p:spPr>
          <a:xfrm>
            <a:off x="479437" y="260648"/>
            <a:ext cx="2377381"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Treviso </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4" name="Rettangolo 13"/>
          <p:cNvSpPr/>
          <p:nvPr/>
        </p:nvSpPr>
        <p:spPr>
          <a:xfrm>
            <a:off x="7308304" y="3573016"/>
            <a:ext cx="1627240" cy="523220"/>
          </a:xfrm>
          <a:prstGeom prst="rect">
            <a:avLst/>
          </a:prstGeom>
          <a:noFill/>
        </p:spPr>
        <p:txBody>
          <a:bodyPr wrap="none" lIns="91440" tIns="45720" rIns="91440" bIns="45720">
            <a:spAutoFit/>
          </a:bodyPr>
          <a:lstStyle/>
          <a:p>
            <a:pPr algn="ctr"/>
            <a:r>
              <a:rPr lang="it-IT" sz="28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The </a:t>
            </a:r>
            <a:r>
              <a:rPr lang="it-IT" sz="2800" b="1" cap="none" spc="0"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Walls</a:t>
            </a:r>
            <a:endParaRPr lang="it-IT" sz="2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6" name="Freccia in giù 15"/>
          <p:cNvSpPr/>
          <p:nvPr/>
        </p:nvSpPr>
        <p:spPr>
          <a:xfrm rot="20181102">
            <a:off x="2644776" y="4041668"/>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7" name="Rettangolo 16"/>
          <p:cNvSpPr/>
          <p:nvPr/>
        </p:nvSpPr>
        <p:spPr>
          <a:xfrm rot="20372161">
            <a:off x="1547664" y="3501008"/>
            <a:ext cx="1753878" cy="523220"/>
          </a:xfrm>
          <a:prstGeom prst="rect">
            <a:avLst/>
          </a:prstGeom>
          <a:noFill/>
        </p:spPr>
        <p:txBody>
          <a:bodyPr wrap="none" lIns="91440" tIns="45720" rIns="91440" bIns="45720">
            <a:spAutoFit/>
          </a:bodyPr>
          <a:lstStyle/>
          <a:p>
            <a:pPr algn="ctr"/>
            <a:r>
              <a:rPr lang="it-IT"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San Nicolò</a:t>
            </a:r>
            <a:endParaRPr lang="it-IT" sz="2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8" name="Freccia in giù 17"/>
          <p:cNvSpPr/>
          <p:nvPr/>
        </p:nvSpPr>
        <p:spPr>
          <a:xfrm>
            <a:off x="4211960" y="4005064"/>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9" name="Rettangolo 18"/>
          <p:cNvSpPr/>
          <p:nvPr/>
        </p:nvSpPr>
        <p:spPr>
          <a:xfrm>
            <a:off x="3995936" y="3429000"/>
            <a:ext cx="2229008" cy="523220"/>
          </a:xfrm>
          <a:prstGeom prst="rect">
            <a:avLst/>
          </a:prstGeom>
          <a:noFill/>
        </p:spPr>
        <p:txBody>
          <a:bodyPr wrap="none" lIns="91440" tIns="45720" rIns="91440" bIns="45720">
            <a:spAutoFit/>
          </a:bodyPr>
          <a:lstStyle/>
          <a:p>
            <a:pPr algn="ctr"/>
            <a:r>
              <a:rPr lang="it-IT" sz="28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PiazzaVittoria</a:t>
            </a:r>
            <a:endParaRPr lang="it-IT" sz="2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Scale>
                                      <p:cBhvr>
                                        <p:cTn id="1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1"/>
                                        </p:tgtEl>
                                        <p:attrNameLst>
                                          <p:attrName>ppt_x</p:attrName>
                                          <p:attrName>ppt_y</p:attrName>
                                        </p:attrNameLst>
                                      </p:cBhvr>
                                    </p:animMotion>
                                    <p:animEffect transition="in" filter="fade">
                                      <p:cBhvr>
                                        <p:cTn id="16" dur="1000"/>
                                        <p:tgtEl>
                                          <p:spTgt spid="11"/>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2000"/>
                                        <p:tgtEl>
                                          <p:spTgt spid="4"/>
                                        </p:tgtEl>
                                      </p:cBhvr>
                                    </p:animEffect>
                                    <p:anim calcmode="lin" valueType="num">
                                      <p:cBhvr>
                                        <p:cTn id="27" dur="2000" fill="hold"/>
                                        <p:tgtEl>
                                          <p:spTgt spid="4"/>
                                        </p:tgtEl>
                                        <p:attrNameLst>
                                          <p:attrName>style.rotation</p:attrName>
                                        </p:attrNameLst>
                                      </p:cBhvr>
                                      <p:tavLst>
                                        <p:tav tm="0">
                                          <p:val>
                                            <p:fltVal val="720"/>
                                          </p:val>
                                        </p:tav>
                                        <p:tav tm="100000">
                                          <p:val>
                                            <p:fltVal val="0"/>
                                          </p:val>
                                        </p:tav>
                                      </p:tavLst>
                                    </p:anim>
                                    <p:anim calcmode="lin" valueType="num">
                                      <p:cBhvr>
                                        <p:cTn id="28" dur="2000" fill="hold"/>
                                        <p:tgtEl>
                                          <p:spTgt spid="4"/>
                                        </p:tgtEl>
                                        <p:attrNameLst>
                                          <p:attrName>ppt_h</p:attrName>
                                        </p:attrNameLst>
                                      </p:cBhvr>
                                      <p:tavLst>
                                        <p:tav tm="0">
                                          <p:val>
                                            <p:fltVal val="0"/>
                                          </p:val>
                                        </p:tav>
                                        <p:tav tm="100000">
                                          <p:val>
                                            <p:strVal val="#ppt_h"/>
                                          </p:val>
                                        </p:tav>
                                      </p:tavLst>
                                    </p:anim>
                                    <p:anim calcmode="lin" valueType="num">
                                      <p:cBhvr>
                                        <p:cTn id="29" dur="2000" fill="hold"/>
                                        <p:tgtEl>
                                          <p:spTgt spid="4"/>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000"/>
                                        <p:tgtEl>
                                          <p:spTgt spid="5"/>
                                        </p:tgtEl>
                                      </p:cBhvr>
                                    </p:animEffect>
                                    <p:anim calcmode="lin" valueType="num">
                                      <p:cBhvr>
                                        <p:cTn id="33" dur="2000" fill="hold"/>
                                        <p:tgtEl>
                                          <p:spTgt spid="5"/>
                                        </p:tgtEl>
                                        <p:attrNameLst>
                                          <p:attrName>style.rotation</p:attrName>
                                        </p:attrNameLst>
                                      </p:cBhvr>
                                      <p:tavLst>
                                        <p:tav tm="0">
                                          <p:val>
                                            <p:fltVal val="720"/>
                                          </p:val>
                                        </p:tav>
                                        <p:tav tm="100000">
                                          <p:val>
                                            <p:fltVal val="0"/>
                                          </p:val>
                                        </p:tav>
                                      </p:tavLst>
                                    </p:anim>
                                    <p:anim calcmode="lin" valueType="num">
                                      <p:cBhvr>
                                        <p:cTn id="34" dur="2000" fill="hold"/>
                                        <p:tgtEl>
                                          <p:spTgt spid="5"/>
                                        </p:tgtEl>
                                        <p:attrNameLst>
                                          <p:attrName>ppt_h</p:attrName>
                                        </p:attrNameLst>
                                      </p:cBhvr>
                                      <p:tavLst>
                                        <p:tav tm="0">
                                          <p:val>
                                            <p:fltVal val="0"/>
                                          </p:val>
                                        </p:tav>
                                        <p:tav tm="100000">
                                          <p:val>
                                            <p:strVal val="#ppt_h"/>
                                          </p:val>
                                        </p:tav>
                                      </p:tavLst>
                                    </p:anim>
                                    <p:anim calcmode="lin" valueType="num">
                                      <p:cBhvr>
                                        <p:cTn id="35"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to="" calcmode="lin" valueType="num">
                                      <p:cBhvr>
                                        <p:cTn id="40" dur="1" fill="hold"/>
                                        <p:tgtEl>
                                          <p:spTgt spid="10"/>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to="" calcmode="lin" valueType="num">
                                      <p:cBhvr>
                                        <p:cTn id="46" dur="1" fill="hold"/>
                                        <p:tgtEl>
                                          <p:spTgt spid="15"/>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Scale>
                                      <p:cBhvr>
                                        <p:cTn id="5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6"/>
                                        </p:tgtEl>
                                        <p:attrNameLst>
                                          <p:attrName>ppt_x</p:attrName>
                                          <p:attrName>ppt_y</p:attrName>
                                        </p:attrNameLst>
                                      </p:cBhvr>
                                    </p:animMotion>
                                    <p:animEffect transition="in" filter="fade">
                                      <p:cBhvr>
                                        <p:cTn id="59" dur="1000"/>
                                        <p:tgtEl>
                                          <p:spTgt spid="16"/>
                                        </p:tgtEl>
                                      </p:cBhvr>
                                    </p:animEffect>
                                  </p:childTnLst>
                                </p:cTn>
                              </p:par>
                              <p:par>
                                <p:cTn id="60" presetID="35"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2000"/>
                                        <p:tgtEl>
                                          <p:spTgt spid="17"/>
                                        </p:tgtEl>
                                      </p:cBhvr>
                                    </p:animEffect>
                                    <p:anim calcmode="lin" valueType="num">
                                      <p:cBhvr>
                                        <p:cTn id="63" dur="2000" fill="hold"/>
                                        <p:tgtEl>
                                          <p:spTgt spid="17"/>
                                        </p:tgtEl>
                                        <p:attrNameLst>
                                          <p:attrName>style.rotation</p:attrName>
                                        </p:attrNameLst>
                                      </p:cBhvr>
                                      <p:tavLst>
                                        <p:tav tm="0">
                                          <p:val>
                                            <p:fltVal val="720"/>
                                          </p:val>
                                        </p:tav>
                                        <p:tav tm="100000">
                                          <p:val>
                                            <p:fltVal val="0"/>
                                          </p:val>
                                        </p:tav>
                                      </p:tavLst>
                                    </p:anim>
                                    <p:anim calcmode="lin" valueType="num">
                                      <p:cBhvr>
                                        <p:cTn id="64" dur="2000" fill="hold"/>
                                        <p:tgtEl>
                                          <p:spTgt spid="17"/>
                                        </p:tgtEl>
                                        <p:attrNameLst>
                                          <p:attrName>ppt_h</p:attrName>
                                        </p:attrNameLst>
                                      </p:cBhvr>
                                      <p:tavLst>
                                        <p:tav tm="0">
                                          <p:val>
                                            <p:fltVal val="0"/>
                                          </p:val>
                                        </p:tav>
                                        <p:tav tm="100000">
                                          <p:val>
                                            <p:strVal val="#ppt_h"/>
                                          </p:val>
                                        </p:tav>
                                      </p:tavLst>
                                    </p:anim>
                                    <p:anim calcmode="lin" valueType="num">
                                      <p:cBhvr>
                                        <p:cTn id="65" dur="2000" fill="hold"/>
                                        <p:tgtEl>
                                          <p:spTgt spid="17"/>
                                        </p:tgtEl>
                                        <p:attrNameLst>
                                          <p:attrName>ppt_w</p:attrName>
                                        </p:attrNameLst>
                                      </p:cBhvr>
                                      <p:tavLst>
                                        <p:tav tm="0">
                                          <p:val>
                                            <p:fltVal val="0"/>
                                          </p:val>
                                        </p:tav>
                                        <p:tav tm="100000">
                                          <p:val>
                                            <p:strVal val="#ppt_w"/>
                                          </p:val>
                                        </p:tav>
                                      </p:tavLst>
                                    </p:anim>
                                  </p:childTnLst>
                                </p:cTn>
                              </p:par>
                              <p:par>
                                <p:cTn id="66" presetID="52"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Scale>
                                      <p:cBhvr>
                                        <p:cTn id="6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8"/>
                                        </p:tgtEl>
                                        <p:attrNameLst>
                                          <p:attrName>ppt_x</p:attrName>
                                          <p:attrName>ppt_y</p:attrName>
                                        </p:attrNameLst>
                                      </p:cBhvr>
                                    </p:animMotion>
                                    <p:animEffect transition="in" filter="fade">
                                      <p:cBhvr>
                                        <p:cTn id="70" dur="1000"/>
                                        <p:tgtEl>
                                          <p:spTgt spid="18"/>
                                        </p:tgtEl>
                                      </p:cBhvr>
                                    </p:animEffect>
                                  </p:childTnLst>
                                </p:cTn>
                              </p:par>
                              <p:par>
                                <p:cTn id="71" presetID="35"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000"/>
                                        <p:tgtEl>
                                          <p:spTgt spid="19"/>
                                        </p:tgtEl>
                                      </p:cBhvr>
                                    </p:animEffect>
                                    <p:anim calcmode="lin" valueType="num">
                                      <p:cBhvr>
                                        <p:cTn id="74" dur="2000" fill="hold"/>
                                        <p:tgtEl>
                                          <p:spTgt spid="19"/>
                                        </p:tgtEl>
                                        <p:attrNameLst>
                                          <p:attrName>style.rotation</p:attrName>
                                        </p:attrNameLst>
                                      </p:cBhvr>
                                      <p:tavLst>
                                        <p:tav tm="0">
                                          <p:val>
                                            <p:fltVal val="720"/>
                                          </p:val>
                                        </p:tav>
                                        <p:tav tm="100000">
                                          <p:val>
                                            <p:fltVal val="0"/>
                                          </p:val>
                                        </p:tav>
                                      </p:tavLst>
                                    </p:anim>
                                    <p:anim calcmode="lin" valueType="num">
                                      <p:cBhvr>
                                        <p:cTn id="75" dur="2000" fill="hold"/>
                                        <p:tgtEl>
                                          <p:spTgt spid="19"/>
                                        </p:tgtEl>
                                        <p:attrNameLst>
                                          <p:attrName>ppt_h</p:attrName>
                                        </p:attrNameLst>
                                      </p:cBhvr>
                                      <p:tavLst>
                                        <p:tav tm="0">
                                          <p:val>
                                            <p:fltVal val="0"/>
                                          </p:val>
                                        </p:tav>
                                        <p:tav tm="100000">
                                          <p:val>
                                            <p:strVal val="#ppt_h"/>
                                          </p:val>
                                        </p:tav>
                                      </p:tavLst>
                                    </p:anim>
                                    <p:anim calcmode="lin" valueType="num">
                                      <p:cBhvr>
                                        <p:cTn id="76" dur="2000" fill="hold"/>
                                        <p:tgtEl>
                                          <p:spTgt spid="1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 grpId="0"/>
      <p:bldP spid="5" grpId="0"/>
      <p:bldP spid="10" grpId="0" animBg="1"/>
      <p:bldP spid="13" grpId="0" animBg="1"/>
      <p:bldP spid="15" grpId="0" animBg="1"/>
      <p:bldP spid="9" grpId="0"/>
      <p:bldP spid="14" grpId="0"/>
      <p:bldP spid="16" grpId="0" animBg="1"/>
      <p:bldP spid="17" grpId="0"/>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6e431faf7ee9ef96d8c39a8e91290709.JPG"/>
          <p:cNvPicPr>
            <a:picLocks noChangeAspect="1"/>
          </p:cNvPicPr>
          <p:nvPr/>
        </p:nvPicPr>
        <p:blipFill>
          <a:blip r:embed="rId2" cstate="print"/>
          <a:stretch>
            <a:fillRect/>
          </a:stretch>
        </p:blipFill>
        <p:spPr>
          <a:xfrm>
            <a:off x="9263" y="0"/>
            <a:ext cx="9134737" cy="6858000"/>
          </a:xfrm>
          <a:prstGeom prst="rect">
            <a:avLst/>
          </a:prstGeom>
        </p:spPr>
      </p:pic>
      <p:sp>
        <p:nvSpPr>
          <p:cNvPr id="5" name="CasellaDiTesto 4"/>
          <p:cNvSpPr txBox="1"/>
          <p:nvPr/>
        </p:nvSpPr>
        <p:spPr>
          <a:xfrm>
            <a:off x="2483768" y="2333685"/>
            <a:ext cx="3816424" cy="4524315"/>
          </a:xfrm>
          <a:prstGeom prst="rect">
            <a:avLst/>
          </a:prstGeom>
          <a:noFill/>
        </p:spPr>
        <p:txBody>
          <a:bodyPr wrap="square" rtlCol="0">
            <a:spAutoFit/>
          </a:bodyPr>
          <a:lstStyle/>
          <a:p>
            <a:r>
              <a:rPr lang="it-IT" dirty="0" smtClean="0">
                <a:effectLst>
                  <a:outerShdw blurRad="38100" dist="38100" dir="2700000" algn="tl">
                    <a:srgbClr val="000000">
                      <a:alpha val="43137"/>
                    </a:srgbClr>
                  </a:outerShdw>
                </a:effectLst>
                <a:latin typeface="Cambria" pitchFamily="18" charset="0"/>
              </a:rPr>
              <a:t>La chiesa di San Nicolò è un edificio religioso di Treviso. Per dimensioni, è la più grande costruzione del genere della città, superando anche il Duomo.</a:t>
            </a:r>
          </a:p>
          <a:p>
            <a:r>
              <a:rPr lang="it-IT" dirty="0" smtClean="0">
                <a:effectLst>
                  <a:outerShdw blurRad="38100" dist="38100" dir="2700000" algn="tl">
                    <a:srgbClr val="000000">
                      <a:alpha val="43137"/>
                    </a:srgbClr>
                  </a:outerShdw>
                </a:effectLst>
                <a:latin typeface="Cambria" pitchFamily="18" charset="0"/>
              </a:rPr>
              <a:t>La chiesa di San Nicolò fu costruita ai primi del 300 dai domenicani anche grazie ai fondi donati dal papa Benedetto </a:t>
            </a:r>
            <a:r>
              <a:rPr lang="it-IT" dirty="0" err="1" smtClean="0">
                <a:effectLst>
                  <a:outerShdw blurRad="38100" dist="38100" dir="2700000" algn="tl">
                    <a:srgbClr val="000000">
                      <a:alpha val="43137"/>
                    </a:srgbClr>
                  </a:outerShdw>
                </a:effectLst>
                <a:latin typeface="Cambria" pitchFamily="18" charset="0"/>
              </a:rPr>
              <a:t>XI</a:t>
            </a:r>
            <a:r>
              <a:rPr lang="it-IT" dirty="0" smtClean="0">
                <a:effectLst>
                  <a:outerShdw blurRad="38100" dist="38100" dir="2700000" algn="tl">
                    <a:srgbClr val="000000">
                      <a:alpha val="43137"/>
                    </a:srgbClr>
                  </a:outerShdw>
                </a:effectLst>
                <a:latin typeface="Cambria" pitchFamily="18" charset="0"/>
              </a:rPr>
              <a:t>.</a:t>
            </a:r>
          </a:p>
          <a:p>
            <a:r>
              <a:rPr lang="it-IT" dirty="0" smtClean="0">
                <a:effectLst>
                  <a:outerShdw blurRad="38100" dist="38100" dir="2700000" algn="tl">
                    <a:srgbClr val="000000">
                      <a:alpha val="43137"/>
                    </a:srgbClr>
                  </a:outerShdw>
                </a:effectLst>
                <a:latin typeface="Cambria" pitchFamily="18" charset="0"/>
              </a:rPr>
              <a:t>La chiesa sorse nella zona più urbanizzata di Treviso, verso Ponente, al di la della quale vi erano soprattutto terre incolte.</a:t>
            </a:r>
          </a:p>
          <a:p>
            <a:r>
              <a:rPr lang="it-IT" dirty="0" smtClean="0">
                <a:effectLst>
                  <a:outerShdw blurRad="38100" dist="38100" dir="2700000" algn="tl">
                    <a:srgbClr val="000000">
                      <a:alpha val="43137"/>
                    </a:srgbClr>
                  </a:outerShdw>
                </a:effectLst>
                <a:latin typeface="Cambria" pitchFamily="18" charset="0"/>
              </a:rPr>
              <a:t>Ha subito gravi danni durante i bombardamenti della seconda guerra mondiale.</a:t>
            </a:r>
          </a:p>
        </p:txBody>
      </p:sp>
      <p:sp>
        <p:nvSpPr>
          <p:cNvPr id="6" name="CasellaDiTesto 5"/>
          <p:cNvSpPr txBox="1"/>
          <p:nvPr/>
        </p:nvSpPr>
        <p:spPr>
          <a:xfrm>
            <a:off x="0" y="764704"/>
            <a:ext cx="4255780" cy="646331"/>
          </a:xfrm>
          <a:prstGeom prst="rect">
            <a:avLst/>
          </a:prstGeom>
          <a:noFill/>
        </p:spPr>
        <p:txBody>
          <a:bodyPr wrap="none" rtlCol="0">
            <a:spAutoFit/>
          </a:bodyPr>
          <a:lstStyle/>
          <a:p>
            <a:r>
              <a:rPr lang="it-IT"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Informazioni generali</a:t>
            </a:r>
            <a:endParaRPr lang="it-IT"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3a3.jpg"/>
          <p:cNvPicPr>
            <a:picLocks noChangeAspect="1"/>
          </p:cNvPicPr>
          <p:nvPr/>
        </p:nvPicPr>
        <p:blipFill>
          <a:blip r:embed="rId2" cstate="print"/>
          <a:stretch>
            <a:fillRect/>
          </a:stretch>
        </p:blipFill>
        <p:spPr>
          <a:xfrm>
            <a:off x="0" y="0"/>
            <a:ext cx="9145660" cy="6858000"/>
          </a:xfrm>
          <a:prstGeom prst="rect">
            <a:avLst/>
          </a:prstGeom>
        </p:spPr>
      </p:pic>
      <p:sp>
        <p:nvSpPr>
          <p:cNvPr id="2" name="Titolo 1"/>
          <p:cNvSpPr>
            <a:spLocks noGrp="1"/>
          </p:cNvSpPr>
          <p:nvPr>
            <p:ph type="title"/>
          </p:nvPr>
        </p:nvSpPr>
        <p:spPr>
          <a:xfrm>
            <a:off x="2483768" y="260648"/>
            <a:ext cx="3538736" cy="850106"/>
          </a:xfrm>
        </p:spPr>
        <p:txBody>
          <a:bodyPr>
            <a:normAutofit/>
          </a:bodyPr>
          <a:lstStyle/>
          <a:p>
            <a:r>
              <a:rPr lang="it-IT"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Architettura</a:t>
            </a:r>
          </a:p>
        </p:txBody>
      </p:sp>
      <p:sp>
        <p:nvSpPr>
          <p:cNvPr id="3" name="Segnaposto contenuto 2"/>
          <p:cNvSpPr>
            <a:spLocks noGrp="1"/>
          </p:cNvSpPr>
          <p:nvPr>
            <p:ph idx="1"/>
          </p:nvPr>
        </p:nvSpPr>
        <p:spPr>
          <a:xfrm>
            <a:off x="395536" y="1628800"/>
            <a:ext cx="8229600" cy="936104"/>
          </a:xfrm>
        </p:spPr>
        <p:txBody>
          <a:bodyPr>
            <a:normAutofit/>
          </a:bodyPr>
          <a:lstStyle/>
          <a:p>
            <a:pPr>
              <a:buNone/>
            </a:pPr>
            <a:r>
              <a:rPr lang="it-IT" sz="1800" dirty="0" smtClean="0">
                <a:solidFill>
                  <a:schemeClr val="bg1"/>
                </a:solidFill>
                <a:latin typeface="Calisto MT" pitchFamily="18" charset="0"/>
              </a:rPr>
              <a:t>L’ architettura della chiesa di San Nicolò è un misto tra lo stile romanico e lo stile gotico di origine transalpina. Le sue forme sono semplici e massicce, ma al contempo eleganti e proiettate verso l'alto.</a:t>
            </a:r>
          </a:p>
          <a:p>
            <a:pPr>
              <a:buNone/>
            </a:pPr>
            <a:endParaRPr lang="it-IT" sz="5500" dirty="0" smtClean="0">
              <a:solidFill>
                <a:schemeClr val="bg1"/>
              </a:solidFill>
            </a:endParaRPr>
          </a:p>
        </p:txBody>
      </p:sp>
      <p:sp>
        <p:nvSpPr>
          <p:cNvPr id="5" name="CasellaDiTesto 4"/>
          <p:cNvSpPr txBox="1"/>
          <p:nvPr/>
        </p:nvSpPr>
        <p:spPr>
          <a:xfrm>
            <a:off x="683568" y="3429000"/>
            <a:ext cx="6617915" cy="1200329"/>
          </a:xfrm>
          <a:prstGeom prst="rect">
            <a:avLst/>
          </a:prstGeom>
          <a:noFill/>
        </p:spPr>
        <p:txBody>
          <a:bodyPr wrap="square" rtlCol="0">
            <a:spAutoFit/>
          </a:bodyPr>
          <a:lstStyle/>
          <a:p>
            <a:pPr>
              <a:buNone/>
            </a:pPr>
            <a:r>
              <a:rPr lang="it-IT" dirty="0" smtClean="0">
                <a:solidFill>
                  <a:schemeClr val="bg1"/>
                </a:solidFill>
                <a:latin typeface="Calisto MT" pitchFamily="18" charset="0"/>
              </a:rPr>
              <a:t>Le navate della Chiesa si concludono su tre absidi; la principale, che è il presbiterio, raccoglie il suo monumento sepolcrale di Agostino </a:t>
            </a:r>
            <a:r>
              <a:rPr lang="it-IT" dirty="0" err="1" smtClean="0">
                <a:solidFill>
                  <a:schemeClr val="bg1"/>
                </a:solidFill>
                <a:latin typeface="Calisto MT" pitchFamily="18" charset="0"/>
              </a:rPr>
              <a:t>Onigo</a:t>
            </a:r>
            <a:r>
              <a:rPr lang="it-IT" dirty="0" smtClean="0">
                <a:solidFill>
                  <a:schemeClr val="bg1"/>
                </a:solidFill>
                <a:latin typeface="Calisto MT" pitchFamily="18" charset="0"/>
              </a:rPr>
              <a:t>.</a:t>
            </a:r>
          </a:p>
          <a:p>
            <a:endParaRPr lang="it-IT" dirty="0"/>
          </a:p>
        </p:txBody>
      </p:sp>
      <p:sp>
        <p:nvSpPr>
          <p:cNvPr id="6" name="CasellaDiTesto 5"/>
          <p:cNvSpPr txBox="1"/>
          <p:nvPr/>
        </p:nvSpPr>
        <p:spPr>
          <a:xfrm>
            <a:off x="539552" y="5229200"/>
            <a:ext cx="7632847" cy="923330"/>
          </a:xfrm>
          <a:prstGeom prst="rect">
            <a:avLst/>
          </a:prstGeom>
          <a:noFill/>
          <a:effectLst>
            <a:outerShdw blurRad="50800" dist="50800" dir="5400000" algn="ctr" rotWithShape="0">
              <a:srgbClr val="000000"/>
            </a:outerShdw>
          </a:effectLst>
        </p:spPr>
        <p:txBody>
          <a:bodyPr wrap="square" rtlCol="0">
            <a:spAutoFit/>
          </a:bodyPr>
          <a:lstStyle/>
          <a:p>
            <a:r>
              <a:rPr lang="it-IT" dirty="0" smtClean="0">
                <a:solidFill>
                  <a:schemeClr val="bg1"/>
                </a:solidFill>
                <a:latin typeface="Calisto MT" pitchFamily="18" charset="0"/>
              </a:rPr>
              <a:t>Sulla parete perimetrale della navata di destra vi è un organo del Callido affiancato da un grande affresco di San Cristoforo alto fin quasi alle capriate.</a:t>
            </a:r>
          </a:p>
          <a:p>
            <a:endParaRPr lang="it-IT"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pic>
        <p:nvPicPr>
          <p:cNvPr id="7" name="Immagine 6" descr="abstract-sfondo-sfumato-rosa_21019281.jpg"/>
          <p:cNvPicPr>
            <a:picLocks noChangeAspect="1"/>
          </p:cNvPicPr>
          <p:nvPr/>
        </p:nvPicPr>
        <p:blipFill>
          <a:blip r:embed="rId2" cstate="print"/>
          <a:stretch>
            <a:fillRect/>
          </a:stretch>
        </p:blipFill>
        <p:spPr>
          <a:xfrm>
            <a:off x="0" y="7304"/>
            <a:ext cx="9143999" cy="6850696"/>
          </a:xfrm>
          <a:prstGeom prst="rect">
            <a:avLst/>
          </a:prstGeom>
        </p:spPr>
      </p:pic>
      <p:sp>
        <p:nvSpPr>
          <p:cNvPr id="2" name="Titolo 1"/>
          <p:cNvSpPr>
            <a:spLocks noGrp="1"/>
          </p:cNvSpPr>
          <p:nvPr>
            <p:ph type="title"/>
          </p:nvPr>
        </p:nvSpPr>
        <p:spPr>
          <a:xfrm>
            <a:off x="0" y="332656"/>
            <a:ext cx="3600400" cy="1656184"/>
          </a:xfrm>
        </p:spPr>
        <p:txBody>
          <a:bodyPr>
            <a:normAutofit/>
          </a:bodyPr>
          <a:lstStyle/>
          <a:p>
            <a:r>
              <a:rPr lang="it-IT" sz="5400" b="1" spc="0" dirty="0" smtClean="0">
                <a:ln w="10160">
                  <a:solidFill>
                    <a:schemeClr val="tx1"/>
                  </a:solidFill>
                  <a:prstDash val="solid"/>
                </a:ln>
                <a:solidFill>
                  <a:schemeClr val="bg2">
                    <a:lumMod val="40000"/>
                    <a:lumOff val="60000"/>
                  </a:schemeClr>
                </a:solidFill>
                <a:effectLst>
                  <a:outerShdw blurRad="38100" dist="38100" dir="2700000" algn="tl">
                    <a:srgbClr val="000000">
                      <a:alpha val="43137"/>
                    </a:srgbClr>
                  </a:outerShdw>
                </a:effectLst>
                <a:latin typeface="Papyrus" pitchFamily="66" charset="0"/>
              </a:rPr>
              <a:t>Fonti</a:t>
            </a:r>
            <a:r>
              <a:rPr lang="it-IT" dirty="0" smtClean="0"/>
              <a:t> </a:t>
            </a:r>
            <a:endParaRPr lang="it-IT" dirty="0"/>
          </a:p>
        </p:txBody>
      </p:sp>
      <p:sp>
        <p:nvSpPr>
          <p:cNvPr id="4" name="Rettangolo 3"/>
          <p:cNvSpPr/>
          <p:nvPr/>
        </p:nvSpPr>
        <p:spPr>
          <a:xfrm>
            <a:off x="395536" y="3356992"/>
            <a:ext cx="5976664" cy="923330"/>
          </a:xfrm>
          <a:prstGeom prst="rect">
            <a:avLst/>
          </a:prstGeom>
        </p:spPr>
        <p:txBody>
          <a:bodyPr wrap="square">
            <a:spAutoFit/>
          </a:bodyPr>
          <a:lstStyle/>
          <a:p>
            <a:r>
              <a:rPr lang="it-IT" dirty="0" smtClean="0">
                <a:hlinkClick r:id="rId3"/>
              </a:rPr>
              <a:t>http://www.marcatrevigiana.it/site/temi/grande-guerra_piave_monumento-caduti-piazza-vittoria-treviso.php</a:t>
            </a:r>
            <a:endParaRPr lang="it-IT" dirty="0"/>
          </a:p>
        </p:txBody>
      </p:sp>
      <p:sp>
        <p:nvSpPr>
          <p:cNvPr id="5" name="Rettangolo 4"/>
          <p:cNvSpPr/>
          <p:nvPr/>
        </p:nvSpPr>
        <p:spPr>
          <a:xfrm>
            <a:off x="539552" y="4869160"/>
            <a:ext cx="4572000" cy="646331"/>
          </a:xfrm>
          <a:prstGeom prst="rect">
            <a:avLst/>
          </a:prstGeom>
        </p:spPr>
        <p:txBody>
          <a:bodyPr>
            <a:spAutoFit/>
          </a:bodyPr>
          <a:lstStyle/>
          <a:p>
            <a:r>
              <a:rPr lang="it-IT" dirty="0" smtClean="0">
                <a:hlinkClick r:id="rId4"/>
              </a:rPr>
              <a:t>http://www.dolcevitatreviso.com/</a:t>
            </a:r>
            <a:r>
              <a:rPr lang="it-IT" dirty="0" err="1" smtClean="0">
                <a:hlinkClick r:id="rId4"/>
              </a:rPr>
              <a:t>ita</a:t>
            </a:r>
            <a:r>
              <a:rPr lang="it-IT" dirty="0" smtClean="0">
                <a:hlinkClick r:id="rId4"/>
              </a:rPr>
              <a:t>/itinerari_a_piedi/piazza_della_vittoria.asp</a:t>
            </a:r>
            <a:endParaRPr lang="it-IT" dirty="0"/>
          </a:p>
        </p:txBody>
      </p:sp>
      <p:sp>
        <p:nvSpPr>
          <p:cNvPr id="6" name="Rettangolo 5"/>
          <p:cNvSpPr/>
          <p:nvPr/>
        </p:nvSpPr>
        <p:spPr>
          <a:xfrm>
            <a:off x="539552" y="6021288"/>
            <a:ext cx="4309000" cy="369332"/>
          </a:xfrm>
          <a:prstGeom prst="rect">
            <a:avLst/>
          </a:prstGeom>
        </p:spPr>
        <p:txBody>
          <a:bodyPr wrap="none">
            <a:spAutoFit/>
          </a:bodyPr>
          <a:lstStyle/>
          <a:p>
            <a:r>
              <a:rPr lang="it-IT" dirty="0" smtClean="0">
                <a:hlinkClick r:id="rId5"/>
              </a:rPr>
              <a:t>http://www.trevisoinfo.it/</a:t>
            </a:r>
            <a:r>
              <a:rPr lang="it-IT" dirty="0" err="1" smtClean="0">
                <a:hlinkClick r:id="rId5"/>
              </a:rPr>
              <a:t>chiesasnicolo.htm</a:t>
            </a:r>
            <a:endParaRPr lang="it-IT" dirty="0"/>
          </a:p>
        </p:txBody>
      </p:sp>
      <p:sp>
        <p:nvSpPr>
          <p:cNvPr id="8" name="CasellaDiTesto 7"/>
          <p:cNvSpPr txBox="1"/>
          <p:nvPr/>
        </p:nvSpPr>
        <p:spPr>
          <a:xfrm>
            <a:off x="467544" y="2348880"/>
            <a:ext cx="4608512" cy="369332"/>
          </a:xfrm>
          <a:prstGeom prst="rect">
            <a:avLst/>
          </a:prstGeom>
          <a:noFill/>
        </p:spPr>
        <p:txBody>
          <a:bodyPr wrap="square" rtlCol="0">
            <a:spAutoFit/>
          </a:bodyPr>
          <a:lstStyle/>
          <a:p>
            <a:r>
              <a:rPr lang="it-IT" dirty="0" smtClean="0">
                <a:hlinkClick r:id="rId6"/>
              </a:rPr>
              <a:t>http://www.trevisoinfo.it/</a:t>
            </a:r>
            <a:r>
              <a:rPr lang="it-IT" dirty="0" err="1" smtClean="0">
                <a:hlinkClick r:id="rId6"/>
              </a:rPr>
              <a:t>muraeporte.htm</a:t>
            </a:r>
            <a:endParaRPr lang="it-IT" dirty="0"/>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set>
                                      <p:cBhvr>
                                        <p:cTn id="7" dur="1365" fill="hold">
                                          <p:stCondLst>
                                            <p:cond delay="0"/>
                                          </p:stCondLst>
                                        </p:cTn>
                                        <p:tgtEl>
                                          <p:spTgt spid="2"/>
                                        </p:tgtEl>
                                        <p:attrNameLst>
                                          <p:attrName>style.rotation</p:attrName>
                                        </p:attrNameLst>
                                      </p:cBhvr>
                                      <p:to>
                                        <p:strVal val="-45.0"/>
                                      </p:to>
                                    </p:set>
                                    <p:anim calcmode="lin" valueType="num">
                                      <p:cBhvr>
                                        <p:cTn id="8" dur="1365" fill="hold">
                                          <p:stCondLst>
                                            <p:cond delay="136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136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468" decel="50000" autoRev="1" fill="hold">
                                          <p:stCondLst>
                                            <p:cond delay="136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408" fill="hold">
                                          <p:stCondLst>
                                            <p:cond delay="259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000"/>
                            </p:stCondLst>
                            <p:childTnLst>
                              <p:par>
                                <p:cTn id="13" presetID="4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1"/>
                                          </p:val>
                                        </p:tav>
                                        <p:tav tm="100000">
                                          <p:val>
                                            <p:strVal val="#ppt_x"/>
                                          </p:val>
                                        </p:tav>
                                      </p:tavLst>
                                    </p:anim>
                                    <p:anim calcmode="lin" valueType="num">
                                      <p:cBhvr>
                                        <p:cTn id="17" dur="10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4000"/>
                            </p:stCondLst>
                            <p:childTnLst>
                              <p:par>
                                <p:cTn id="19" presetID="4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1"/>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childTnLst>
                                </p:cTn>
                              </p:par>
                              <p:par>
                                <p:cTn id="24" presetID="4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1"/>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40" presetClass="entr" presetSubtype="0" fill="hold" grpId="0" nodeType="after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1"/>
                                          </p:val>
                                        </p:tav>
                                        <p:tav tm="100000">
                                          <p:val>
                                            <p:strVal val="#ppt_x"/>
                                          </p:val>
                                        </p:tav>
                                      </p:tavLst>
                                    </p:anim>
                                    <p:anim calcmode="lin" valueType="num">
                                      <p:cBhvr>
                                        <p:cTn id="3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9000" b="-19000"/>
          </a:stretch>
        </a:blipFill>
        <a:effectLst/>
      </p:bgPr>
    </p:bg>
    <p:spTree>
      <p:nvGrpSpPr>
        <p:cNvPr id="1" name=""/>
        <p:cNvGrpSpPr/>
        <p:nvPr/>
      </p:nvGrpSpPr>
      <p:grpSpPr>
        <a:xfrm>
          <a:off x="0" y="0"/>
          <a:ext cx="0" cy="0"/>
          <a:chOff x="0" y="0"/>
          <a:chExt cx="0" cy="0"/>
        </a:xfrm>
      </p:grpSpPr>
      <p:sp>
        <p:nvSpPr>
          <p:cNvPr id="4" name="Rettangolo 3"/>
          <p:cNvSpPr/>
          <p:nvPr/>
        </p:nvSpPr>
        <p:spPr>
          <a:xfrm>
            <a:off x="1979712" y="404664"/>
            <a:ext cx="5379166"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Lavoro svolt</a:t>
            </a:r>
            <a:r>
              <a:rPr lang="it-IT"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o da: </a:t>
            </a: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Rettangolo 4"/>
          <p:cNvSpPr/>
          <p:nvPr/>
        </p:nvSpPr>
        <p:spPr>
          <a:xfrm>
            <a:off x="3563888" y="5013176"/>
            <a:ext cx="2262159"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Marina</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6" name="Rettangolo 5"/>
          <p:cNvSpPr/>
          <p:nvPr/>
        </p:nvSpPr>
        <p:spPr>
          <a:xfrm>
            <a:off x="3707904" y="3789040"/>
            <a:ext cx="1890261"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Maria</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7" name="Rettangolo 6"/>
          <p:cNvSpPr/>
          <p:nvPr/>
        </p:nvSpPr>
        <p:spPr>
          <a:xfrm>
            <a:off x="3275856" y="2708920"/>
            <a:ext cx="2787944"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Massimo</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8" name="Rettangolo 7"/>
          <p:cNvSpPr/>
          <p:nvPr/>
        </p:nvSpPr>
        <p:spPr>
          <a:xfrm>
            <a:off x="3491880" y="1700808"/>
            <a:ext cx="2276842" cy="923330"/>
          </a:xfrm>
          <a:prstGeom prst="rect">
            <a:avLst/>
          </a:prstGeom>
          <a:noFill/>
        </p:spPr>
        <p:txBody>
          <a:bodyPr wrap="none" lIns="91440" tIns="45720" rIns="91440" bIns="45720">
            <a:spAutoFit/>
          </a:bodyPr>
          <a:lstStyle/>
          <a:p>
            <a:pPr algn="ctr"/>
            <a:r>
              <a:rPr lang="it-IT"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Andrea</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0" fill="hold"/>
                                        <p:tgtEl>
                                          <p:spTgt spid="4"/>
                                        </p:tgtEl>
                                        <p:attrNameLst>
                                          <p:attrName>ppt_x</p:attrName>
                                        </p:attrNameLst>
                                      </p:cBhvr>
                                      <p:tavLst>
                                        <p:tav tm="0">
                                          <p:val>
                                            <p:strVal val="#ppt_x"/>
                                          </p:val>
                                        </p:tav>
                                        <p:tav tm="100000">
                                          <p:val>
                                            <p:strVal val="#ppt_x"/>
                                          </p:val>
                                        </p:tav>
                                      </p:tavLst>
                                    </p:anim>
                                    <p:anim calcmode="lin" valueType="num">
                                      <p:cBhvr>
                                        <p:cTn id="8" dur="15000" fill="hold"/>
                                        <p:tgtEl>
                                          <p:spTgt spid="4"/>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5000" fill="hold"/>
                                        <p:tgtEl>
                                          <p:spTgt spid="8"/>
                                        </p:tgtEl>
                                        <p:attrNameLst>
                                          <p:attrName>ppt_x</p:attrName>
                                        </p:attrNameLst>
                                      </p:cBhvr>
                                      <p:tavLst>
                                        <p:tav tm="0">
                                          <p:val>
                                            <p:strVal val="#ppt_x"/>
                                          </p:val>
                                        </p:tav>
                                        <p:tav tm="100000">
                                          <p:val>
                                            <p:strVal val="#ppt_x"/>
                                          </p:val>
                                        </p:tav>
                                      </p:tavLst>
                                    </p:anim>
                                    <p:anim calcmode="lin" valueType="num">
                                      <p:cBhvr>
                                        <p:cTn id="12" dur="15000" fill="hold"/>
                                        <p:tgtEl>
                                          <p:spTgt spid="8"/>
                                        </p:tgtEl>
                                        <p:attrNameLst>
                                          <p:attrName>ppt_y</p:attrName>
                                        </p:attrNameLst>
                                      </p:cBhvr>
                                      <p:tavLst>
                                        <p:tav tm="0">
                                          <p:val>
                                            <p:strVal val="#ppt_y+1"/>
                                          </p:val>
                                        </p:tav>
                                        <p:tav tm="100000">
                                          <p:val>
                                            <p:strVal val="#ppt_y-1"/>
                                          </p:val>
                                        </p:tav>
                                      </p:tavLst>
                                    </p:anim>
                                  </p:childTnLst>
                                </p:cTn>
                              </p:par>
                              <p:par>
                                <p:cTn id="13" presetID="28"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5000" fill="hold"/>
                                        <p:tgtEl>
                                          <p:spTgt spid="7"/>
                                        </p:tgtEl>
                                        <p:attrNameLst>
                                          <p:attrName>ppt_x</p:attrName>
                                        </p:attrNameLst>
                                      </p:cBhvr>
                                      <p:tavLst>
                                        <p:tav tm="0">
                                          <p:val>
                                            <p:strVal val="#ppt_x"/>
                                          </p:val>
                                        </p:tav>
                                        <p:tav tm="100000">
                                          <p:val>
                                            <p:strVal val="#ppt_x"/>
                                          </p:val>
                                        </p:tav>
                                      </p:tavLst>
                                    </p:anim>
                                    <p:anim calcmode="lin" valueType="num">
                                      <p:cBhvr>
                                        <p:cTn id="16" dur="15000" fill="hold"/>
                                        <p:tgtEl>
                                          <p:spTgt spid="7"/>
                                        </p:tgtEl>
                                        <p:attrNameLst>
                                          <p:attrName>ppt_y</p:attrName>
                                        </p:attrNameLst>
                                      </p:cBhvr>
                                      <p:tavLst>
                                        <p:tav tm="0">
                                          <p:val>
                                            <p:strVal val="#ppt_y+1"/>
                                          </p:val>
                                        </p:tav>
                                        <p:tav tm="100000">
                                          <p:val>
                                            <p:strVal val="#ppt_y-1"/>
                                          </p:val>
                                        </p:tav>
                                      </p:tavLst>
                                    </p:anim>
                                  </p:childTnLst>
                                </p:cTn>
                              </p:par>
                              <p:par>
                                <p:cTn id="17" presetID="28"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5000" fill="hold"/>
                                        <p:tgtEl>
                                          <p:spTgt spid="6"/>
                                        </p:tgtEl>
                                        <p:attrNameLst>
                                          <p:attrName>ppt_x</p:attrName>
                                        </p:attrNameLst>
                                      </p:cBhvr>
                                      <p:tavLst>
                                        <p:tav tm="0">
                                          <p:val>
                                            <p:strVal val="#ppt_x"/>
                                          </p:val>
                                        </p:tav>
                                        <p:tav tm="100000">
                                          <p:val>
                                            <p:strVal val="#ppt_x"/>
                                          </p:val>
                                        </p:tav>
                                      </p:tavLst>
                                    </p:anim>
                                    <p:anim calcmode="lin" valueType="num">
                                      <p:cBhvr>
                                        <p:cTn id="20" dur="15000" fill="hold"/>
                                        <p:tgtEl>
                                          <p:spTgt spid="6"/>
                                        </p:tgtEl>
                                        <p:attrNameLst>
                                          <p:attrName>ppt_y</p:attrName>
                                        </p:attrNameLst>
                                      </p:cBhvr>
                                      <p:tavLst>
                                        <p:tav tm="0">
                                          <p:val>
                                            <p:strVal val="#ppt_y+1"/>
                                          </p:val>
                                        </p:tav>
                                        <p:tav tm="100000">
                                          <p:val>
                                            <p:strVal val="#ppt_y-1"/>
                                          </p:val>
                                        </p:tav>
                                      </p:tavLst>
                                    </p:anim>
                                  </p:childTnLst>
                                </p:cTn>
                              </p:par>
                              <p:par>
                                <p:cTn id="21" presetID="28"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5000" fill="hold"/>
                                        <p:tgtEl>
                                          <p:spTgt spid="5"/>
                                        </p:tgtEl>
                                        <p:attrNameLst>
                                          <p:attrName>ppt_x</p:attrName>
                                        </p:attrNameLst>
                                      </p:cBhvr>
                                      <p:tavLst>
                                        <p:tav tm="0">
                                          <p:val>
                                            <p:strVal val="#ppt_x"/>
                                          </p:val>
                                        </p:tav>
                                        <p:tav tm="100000">
                                          <p:val>
                                            <p:strVal val="#ppt_x"/>
                                          </p:val>
                                        </p:tav>
                                      </p:tavLst>
                                    </p:anim>
                                    <p:anim calcmode="lin" valueType="num">
                                      <p:cBhvr>
                                        <p:cTn id="24" dur="15000" fill="hold"/>
                                        <p:tgtEl>
                                          <p:spTgt spid="5"/>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2492896"/>
            <a:ext cx="8229600" cy="1684784"/>
          </a:xfrm>
          <a:solidFill>
            <a:schemeClr val="bg1">
              <a:alpha val="54000"/>
            </a:schemeClr>
          </a:solidFill>
        </p:spPr>
        <p:txBody>
          <a:bodyPr>
            <a:normAutofit/>
          </a:bodyPr>
          <a:lstStyle/>
          <a:p>
            <a:r>
              <a:rPr lang="it-IT" sz="1800" dirty="0" smtClean="0"/>
              <a:t>Le mura di Treviso furono costruite nel 1513 da </a:t>
            </a:r>
            <a:r>
              <a:rPr lang="it-IT" sz="1800" dirty="0" err="1" smtClean="0"/>
              <a:t>Frà</a:t>
            </a:r>
            <a:r>
              <a:rPr lang="it-IT" sz="1800" dirty="0" smtClean="0"/>
              <a:t> Giocondo da Verona con l'autorizzazione della Repubblica di Venezia. Mura di Treviso aveva uno scopo difensivo poiché c'erano molte guerre in quel momento. Oggi le mura sono un'eredità ( o patrimonio) di Treviso e sono una delle più importanti strutture romane ancora esistenti.</a:t>
            </a:r>
          </a:p>
        </p:txBody>
      </p:sp>
      <p:sp>
        <p:nvSpPr>
          <p:cNvPr id="4" name="Rettangolo 3"/>
          <p:cNvSpPr/>
          <p:nvPr/>
        </p:nvSpPr>
        <p:spPr>
          <a:xfrm>
            <a:off x="1938198" y="332656"/>
            <a:ext cx="5425524" cy="923330"/>
          </a:xfrm>
          <a:prstGeom prst="rect">
            <a:avLst/>
          </a:prstGeom>
          <a:noFill/>
        </p:spPr>
        <p:txBody>
          <a:bodyPr wrap="none" lIns="91440" tIns="45720" rIns="91440" bIns="45720">
            <a:spAutoFit/>
          </a:bodyPr>
          <a:lstStyle/>
          <a:p>
            <a:pPr algn="ctr"/>
            <a:r>
              <a:rPr lang="en-US"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Le Mura di Treviso</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bg/>
                                          </p:spTgt>
                                        </p:tgtEl>
                                        <p:attrNameLst>
                                          <p:attrName>style.visibility</p:attrName>
                                        </p:attrNameLst>
                                      </p:cBhvr>
                                      <p:to>
                                        <p:strVal val="visible"/>
                                      </p:to>
                                    </p:set>
                                    <p:animEffect transition="in" filter="wipe(down)">
                                      <p:cBhvr>
                                        <p:cTn id="23" dur="580">
                                          <p:stCondLst>
                                            <p:cond delay="0"/>
                                          </p:stCondLst>
                                        </p:cTn>
                                        <p:tgtEl>
                                          <p:spTgt spid="3">
                                            <p:bg/>
                                          </p:spTgt>
                                        </p:tgtEl>
                                      </p:cBhvr>
                                    </p:animEffect>
                                    <p:anim calcmode="lin" valueType="num">
                                      <p:cBhvr>
                                        <p:cTn id="24"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bg/>
                                          </p:spTgt>
                                        </p:tgtEl>
                                      </p:cBhvr>
                                      <p:to x="100000" y="60000"/>
                                    </p:animScale>
                                    <p:animScale>
                                      <p:cBhvr>
                                        <p:cTn id="30" dur="166" decel="50000">
                                          <p:stCondLst>
                                            <p:cond delay="676"/>
                                          </p:stCondLst>
                                        </p:cTn>
                                        <p:tgtEl>
                                          <p:spTgt spid="3">
                                            <p:bg/>
                                          </p:spTgt>
                                        </p:tgtEl>
                                      </p:cBhvr>
                                      <p:to x="100000" y="100000"/>
                                    </p:animScale>
                                    <p:animScale>
                                      <p:cBhvr>
                                        <p:cTn id="31" dur="26">
                                          <p:stCondLst>
                                            <p:cond delay="1312"/>
                                          </p:stCondLst>
                                        </p:cTn>
                                        <p:tgtEl>
                                          <p:spTgt spid="3">
                                            <p:bg/>
                                          </p:spTgt>
                                        </p:tgtEl>
                                      </p:cBhvr>
                                      <p:to x="100000" y="80000"/>
                                    </p:animScale>
                                    <p:animScale>
                                      <p:cBhvr>
                                        <p:cTn id="32" dur="166" decel="50000">
                                          <p:stCondLst>
                                            <p:cond delay="1338"/>
                                          </p:stCondLst>
                                        </p:cTn>
                                        <p:tgtEl>
                                          <p:spTgt spid="3">
                                            <p:bg/>
                                          </p:spTgt>
                                        </p:tgtEl>
                                      </p:cBhvr>
                                      <p:to x="100000" y="100000"/>
                                    </p:animScale>
                                    <p:animScale>
                                      <p:cBhvr>
                                        <p:cTn id="33" dur="26">
                                          <p:stCondLst>
                                            <p:cond delay="1642"/>
                                          </p:stCondLst>
                                        </p:cTn>
                                        <p:tgtEl>
                                          <p:spTgt spid="3">
                                            <p:bg/>
                                          </p:spTgt>
                                        </p:tgtEl>
                                      </p:cBhvr>
                                      <p:to x="100000" y="90000"/>
                                    </p:animScale>
                                    <p:animScale>
                                      <p:cBhvr>
                                        <p:cTn id="34" dur="166" decel="50000">
                                          <p:stCondLst>
                                            <p:cond delay="1668"/>
                                          </p:stCondLst>
                                        </p:cTn>
                                        <p:tgtEl>
                                          <p:spTgt spid="3">
                                            <p:bg/>
                                          </p:spTgt>
                                        </p:tgtEl>
                                      </p:cBhvr>
                                      <p:to x="100000" y="100000"/>
                                    </p:animScale>
                                    <p:animScale>
                                      <p:cBhvr>
                                        <p:cTn id="35" dur="26">
                                          <p:stCondLst>
                                            <p:cond delay="1808"/>
                                          </p:stCondLst>
                                        </p:cTn>
                                        <p:tgtEl>
                                          <p:spTgt spid="3">
                                            <p:bg/>
                                          </p:spTgt>
                                        </p:tgtEl>
                                      </p:cBhvr>
                                      <p:to x="100000" y="95000"/>
                                    </p:animScale>
                                    <p:animScale>
                                      <p:cBhvr>
                                        <p:cTn id="36" dur="166" decel="50000">
                                          <p:stCondLst>
                                            <p:cond delay="1834"/>
                                          </p:stCondLst>
                                        </p:cTn>
                                        <p:tgtEl>
                                          <p:spTgt spid="3">
                                            <p:bg/>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Effect transition="in" filter="wipe(down)">
                                      <p:cBhvr>
                                        <p:cTn id="41" dur="580">
                                          <p:stCondLst>
                                            <p:cond delay="0"/>
                                          </p:stCondLst>
                                        </p:cTn>
                                        <p:tgtEl>
                                          <p:spTgt spid="3">
                                            <p:txEl>
                                              <p:pRg st="0" end="0"/>
                                            </p:txEl>
                                          </p:spTgt>
                                        </p:tgtEl>
                                      </p:cBhvr>
                                    </p:animEffect>
                                    <p:anim calcmode="lin" valueType="num">
                                      <p:cBhvr>
                                        <p:cTn id="4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3">
                                            <p:txEl>
                                              <p:pRg st="0" end="0"/>
                                            </p:txEl>
                                          </p:spTgt>
                                        </p:tgtEl>
                                      </p:cBhvr>
                                      <p:to x="100000" y="60000"/>
                                    </p:animScale>
                                    <p:animScale>
                                      <p:cBhvr>
                                        <p:cTn id="48" dur="166" decel="50000">
                                          <p:stCondLst>
                                            <p:cond delay="676"/>
                                          </p:stCondLst>
                                        </p:cTn>
                                        <p:tgtEl>
                                          <p:spTgt spid="3">
                                            <p:txEl>
                                              <p:pRg st="0" end="0"/>
                                            </p:txEl>
                                          </p:spTgt>
                                        </p:tgtEl>
                                      </p:cBhvr>
                                      <p:to x="100000" y="100000"/>
                                    </p:animScale>
                                    <p:animScale>
                                      <p:cBhvr>
                                        <p:cTn id="49" dur="26">
                                          <p:stCondLst>
                                            <p:cond delay="1312"/>
                                          </p:stCondLst>
                                        </p:cTn>
                                        <p:tgtEl>
                                          <p:spTgt spid="3">
                                            <p:txEl>
                                              <p:pRg st="0" end="0"/>
                                            </p:txEl>
                                          </p:spTgt>
                                        </p:tgtEl>
                                      </p:cBhvr>
                                      <p:to x="100000" y="80000"/>
                                    </p:animScale>
                                    <p:animScale>
                                      <p:cBhvr>
                                        <p:cTn id="50" dur="166" decel="50000">
                                          <p:stCondLst>
                                            <p:cond delay="1338"/>
                                          </p:stCondLst>
                                        </p:cTn>
                                        <p:tgtEl>
                                          <p:spTgt spid="3">
                                            <p:txEl>
                                              <p:pRg st="0" end="0"/>
                                            </p:txEl>
                                          </p:spTgt>
                                        </p:tgtEl>
                                      </p:cBhvr>
                                      <p:to x="100000" y="100000"/>
                                    </p:animScale>
                                    <p:animScale>
                                      <p:cBhvr>
                                        <p:cTn id="51" dur="26">
                                          <p:stCondLst>
                                            <p:cond delay="1642"/>
                                          </p:stCondLst>
                                        </p:cTn>
                                        <p:tgtEl>
                                          <p:spTgt spid="3">
                                            <p:txEl>
                                              <p:pRg st="0" end="0"/>
                                            </p:txEl>
                                          </p:spTgt>
                                        </p:tgtEl>
                                      </p:cBhvr>
                                      <p:to x="100000" y="90000"/>
                                    </p:animScale>
                                    <p:animScale>
                                      <p:cBhvr>
                                        <p:cTn id="52" dur="166" decel="50000">
                                          <p:stCondLst>
                                            <p:cond delay="1668"/>
                                          </p:stCondLst>
                                        </p:cTn>
                                        <p:tgtEl>
                                          <p:spTgt spid="3">
                                            <p:txEl>
                                              <p:pRg st="0" end="0"/>
                                            </p:txEl>
                                          </p:spTgt>
                                        </p:tgtEl>
                                      </p:cBhvr>
                                      <p:to x="100000" y="100000"/>
                                    </p:animScale>
                                    <p:animScale>
                                      <p:cBhvr>
                                        <p:cTn id="53" dur="26">
                                          <p:stCondLst>
                                            <p:cond delay="1808"/>
                                          </p:stCondLst>
                                        </p:cTn>
                                        <p:tgtEl>
                                          <p:spTgt spid="3">
                                            <p:txEl>
                                              <p:pRg st="0" end="0"/>
                                            </p:txEl>
                                          </p:spTgt>
                                        </p:tgtEl>
                                      </p:cBhvr>
                                      <p:to x="100000" y="95000"/>
                                    </p:animScale>
                                    <p:animScale>
                                      <p:cBhvr>
                                        <p:cTn id="54"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egnaposto contenuto 2"/>
          <p:cNvSpPr>
            <a:spLocks noGrp="1"/>
          </p:cNvSpPr>
          <p:nvPr>
            <p:ph idx="1"/>
          </p:nvPr>
        </p:nvSpPr>
        <p:spPr>
          <a:xfrm>
            <a:off x="1259632" y="2132856"/>
            <a:ext cx="5544616" cy="4392488"/>
          </a:xfrm>
          <a:solidFill>
            <a:schemeClr val="bg1">
              <a:alpha val="55000"/>
            </a:schemeClr>
          </a:solidFill>
        </p:spPr>
        <p:txBody>
          <a:bodyPr>
            <a:noAutofit/>
          </a:bodyPr>
          <a:lstStyle/>
          <a:p>
            <a:pPr marL="0" eaLnBrk="0" hangingPunct="0">
              <a:buNone/>
            </a:pPr>
            <a:r>
              <a:rPr lang="it-IT" sz="1300" dirty="0" smtClean="0"/>
              <a:t>Porta Santi Quaranta, secondo la storia, ha assicurato (e assicura fino ad oggi) l'accesso a Treviso per chi proviene da ovest</a:t>
            </a:r>
          </a:p>
          <a:p>
            <a:pPr marL="0" eaLnBrk="0" hangingPunct="0">
              <a:buNone/>
            </a:pPr>
            <a:r>
              <a:rPr lang="it-IT" sz="1300" dirty="0" smtClean="0"/>
              <a:t>All'esterno, c'è un leone alato, che è il simbolo del potere di Venezia sulla terraferma. Questa rappresentazione è stata distrutta e poi ricostruita sul modello precedente. </a:t>
            </a:r>
          </a:p>
          <a:p>
            <a:pPr marL="0" eaLnBrk="0" hangingPunct="0">
              <a:buNone/>
            </a:pPr>
            <a:r>
              <a:rPr lang="it-IT" sz="1300" dirty="0" smtClean="0"/>
              <a:t>L'interno è caratterizzato da volte a croce che supportano un pavimento che consente l'uso di uno spazio della soffitta.</a:t>
            </a:r>
          </a:p>
          <a:p>
            <a:pPr marL="0" eaLnBrk="0" hangingPunct="0">
              <a:buNone/>
            </a:pPr>
            <a:r>
              <a:rPr lang="it-IT" sz="1300" dirty="0" smtClean="0"/>
              <a:t>Anche il nome di Porta Santi Quaranta fu cambiato durante il Risorgimento in Porta Cavour per alcuni decenni e poi riuscì a riguadagnare il vecchio nome.</a:t>
            </a:r>
          </a:p>
          <a:p>
            <a:pPr marL="0" eaLnBrk="0" hangingPunct="0">
              <a:buNone/>
            </a:pPr>
            <a:r>
              <a:rPr lang="it-IT" sz="1300" dirty="0" smtClean="0"/>
              <a:t>Sopra l'arco centrale di Porta Santi Quaranta si può leggere l'iscrizione che indica il nome dell'edificio: in latino per chi fuori va da Treviso ("Porta Sanctorum </a:t>
            </a:r>
            <a:r>
              <a:rPr lang="it-IT" sz="1300" dirty="0" err="1" smtClean="0"/>
              <a:t>Quadraginta</a:t>
            </a:r>
            <a:r>
              <a:rPr lang="it-IT" sz="1300" dirty="0" smtClean="0"/>
              <a:t>") e nel dialetto per chi entra ("Porta </a:t>
            </a:r>
            <a:r>
              <a:rPr lang="it-IT" sz="1300" dirty="0" err="1" smtClean="0"/>
              <a:t>Sancti</a:t>
            </a:r>
            <a:r>
              <a:rPr lang="it-IT" sz="1300" dirty="0" smtClean="0"/>
              <a:t> Quaranta"), per marcare la differenza tra il centro aristocratico e la campagna fuori le mura.</a:t>
            </a:r>
          </a:p>
          <a:p>
            <a:pPr marL="0" eaLnBrk="0" hangingPunct="0">
              <a:buNone/>
            </a:pPr>
            <a:r>
              <a:rPr lang="it-IT" sz="1300" dirty="0" smtClean="0"/>
              <a:t>La dedizione ai santi quaranta si riferisce a un dato di fatto: quaranta soldati, durante la persecuzione di </a:t>
            </a:r>
            <a:r>
              <a:rPr lang="it-IT" sz="1300" dirty="0" err="1" smtClean="0"/>
              <a:t>Licinio</a:t>
            </a:r>
            <a:r>
              <a:rPr lang="it-IT" sz="1300" dirty="0" smtClean="0"/>
              <a:t> in Armenia, rifiutando di riconoscere gli idoli, decisero di bruciarsi vivi.</a:t>
            </a:r>
          </a:p>
          <a:p>
            <a:pPr eaLnBrk="0" hangingPunct="0">
              <a:buNone/>
            </a:pPr>
            <a:endParaRPr lang="en-US" sz="1300" dirty="0"/>
          </a:p>
        </p:txBody>
      </p:sp>
      <p:sp>
        <p:nvSpPr>
          <p:cNvPr id="6" name="Rettangolo 5"/>
          <p:cNvSpPr/>
          <p:nvPr/>
        </p:nvSpPr>
        <p:spPr>
          <a:xfrm>
            <a:off x="1301959" y="260648"/>
            <a:ext cx="6196183" cy="923330"/>
          </a:xfrm>
          <a:prstGeom prst="rect">
            <a:avLst/>
          </a:prstGeom>
          <a:noFill/>
        </p:spPr>
        <p:txBody>
          <a:bodyPr wrap="none" lIns="91440" tIns="45720" rIns="91440" bIns="45720">
            <a:spAutoFit/>
          </a:bodyPr>
          <a:lstStyle/>
          <a:p>
            <a:pPr algn="ctr"/>
            <a:r>
              <a:rPr lang="it-IT"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Porta Santi Quaranta</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2000"/>
                                        <p:tgtEl>
                                          <p:spTgt spid="3">
                                            <p:bg/>
                                          </p:spTgt>
                                        </p:tgtEl>
                                      </p:cBhvr>
                                    </p:animEffect>
                                    <p:anim calcmode="lin" valueType="num">
                                      <p:cBhvr>
                                        <p:cTn id="14" dur="2000" fill="hold"/>
                                        <p:tgtEl>
                                          <p:spTgt spid="3">
                                            <p:bg/>
                                          </p:spTgt>
                                        </p:tgtEl>
                                        <p:attrNameLst>
                                          <p:attrName>style.rotation</p:attrName>
                                        </p:attrNameLst>
                                      </p:cBhvr>
                                      <p:tavLst>
                                        <p:tav tm="0">
                                          <p:val>
                                            <p:fltVal val="720"/>
                                          </p:val>
                                        </p:tav>
                                        <p:tav tm="100000">
                                          <p:val>
                                            <p:fltVal val="0"/>
                                          </p:val>
                                        </p:tav>
                                      </p:tavLst>
                                    </p:anim>
                                    <p:anim calcmode="lin" valueType="num">
                                      <p:cBhvr>
                                        <p:cTn id="15" dur="2000" fill="hold"/>
                                        <p:tgtEl>
                                          <p:spTgt spid="3">
                                            <p:bg/>
                                          </p:spTgt>
                                        </p:tgtEl>
                                        <p:attrNameLst>
                                          <p:attrName>ppt_h</p:attrName>
                                        </p:attrNameLst>
                                      </p:cBhvr>
                                      <p:tavLst>
                                        <p:tav tm="0">
                                          <p:val>
                                            <p:fltVal val="0"/>
                                          </p:val>
                                        </p:tav>
                                        <p:tav tm="100000">
                                          <p:val>
                                            <p:strVal val="#ppt_h"/>
                                          </p:val>
                                        </p:tav>
                                      </p:tavLst>
                                    </p:anim>
                                    <p:anim calcmode="lin" valueType="num">
                                      <p:cBhvr>
                                        <p:cTn id="16" dur="2000" fill="hold"/>
                                        <p:tgtEl>
                                          <p:spTgt spid="3">
                                            <p:bg/>
                                          </p:spTgt>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checkerboard(across)">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checkerboard(across)">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checkerboard(across)">
                                      <p:cBhvr>
                                        <p:cTn id="31" dur="5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checkerboard(across)">
                                      <p:cBhvr>
                                        <p:cTn id="36" dur="5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checkerboard(across)">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checkerboard(across)">
                                      <p:cBhvr>
                                        <p:cTn id="4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52120" y="1628801"/>
            <a:ext cx="2746648" cy="2592288"/>
          </a:xfrm>
          <a:solidFill>
            <a:schemeClr val="bg1">
              <a:alpha val="73000"/>
            </a:schemeClr>
          </a:solidFill>
        </p:spPr>
        <p:txBody>
          <a:bodyPr>
            <a:normAutofit/>
          </a:bodyPr>
          <a:lstStyle/>
          <a:p>
            <a:pPr marL="0" indent="0">
              <a:buNone/>
            </a:pPr>
            <a:r>
              <a:rPr lang="it-IT" sz="1300" dirty="0" smtClean="0">
                <a:latin typeface="Tw Cen MT" pitchFamily="34" charset="0"/>
              </a:rPr>
              <a:t>Porta San Tommaso fu costruita nel 1517, in solo un anno da Guglielmo </a:t>
            </a:r>
            <a:r>
              <a:rPr lang="it-IT" sz="1300" dirty="0" err="1" smtClean="0">
                <a:latin typeface="Tw Cen MT" pitchFamily="34" charset="0"/>
              </a:rPr>
              <a:t>D'Alzano</a:t>
            </a:r>
            <a:r>
              <a:rPr lang="it-IT" sz="1300" dirty="0" smtClean="0">
                <a:latin typeface="Tw Cen MT" pitchFamily="34" charset="0"/>
              </a:rPr>
              <a:t> da Bergamo. La statua collocato sopra la porta rappresenta San Paolo e non San Tommaso, perché Paolo Nanni è stato costretto a dedicare la porta al pontefice che Venezia inviava per il controllo delle città. Così fu costretto a dedicare la porta al Pontefice Tommaso ma sopra fece costruire una statua di San Paolo, suo omonimo.</a:t>
            </a:r>
            <a:endParaRPr lang="it-IT" sz="1300" dirty="0">
              <a:latin typeface="Tw Cen MT" pitchFamily="34" charset="0"/>
            </a:endParaRPr>
          </a:p>
        </p:txBody>
      </p:sp>
      <p:sp>
        <p:nvSpPr>
          <p:cNvPr id="4" name="Rettangolo 3"/>
          <p:cNvSpPr/>
          <p:nvPr/>
        </p:nvSpPr>
        <p:spPr>
          <a:xfrm>
            <a:off x="1469984" y="260648"/>
            <a:ext cx="5860130" cy="923330"/>
          </a:xfrm>
          <a:prstGeom prst="rect">
            <a:avLst/>
          </a:prstGeom>
          <a:noFill/>
        </p:spPr>
        <p:txBody>
          <a:bodyPr wrap="none" lIns="91440" tIns="45720" rIns="91440" bIns="45720">
            <a:spAutoFit/>
          </a:bodyPr>
          <a:lstStyle/>
          <a:p>
            <a:pPr algn="ctr"/>
            <a:r>
              <a:rPr lang="it-IT"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Porta San Tommaso</a:t>
            </a:r>
            <a:endParaRPr lang="it-IT"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edge">
                                      <p:cBhvr>
                                        <p:cTn id="10" dur="2000"/>
                                        <p:tgtEl>
                                          <p:spTgt spid="3">
                                            <p:bg/>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edge">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INGLESE\2^H\macrounità\Immagine1.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olo 1"/>
          <p:cNvSpPr>
            <a:spLocks noGrp="1"/>
          </p:cNvSpPr>
          <p:nvPr>
            <p:ph type="ctrTitle"/>
          </p:nvPr>
        </p:nvSpPr>
        <p:spPr>
          <a:xfrm>
            <a:off x="2771800" y="4509120"/>
            <a:ext cx="5110336" cy="1974081"/>
          </a:xfrm>
        </p:spPr>
        <p:txBody>
          <a:bodyPr>
            <a:noAutofit/>
          </a:bodyPr>
          <a:lstStyle/>
          <a:p>
            <a:r>
              <a:rPr lang="it-IT" sz="8000" b="1" dirty="0" smtClean="0">
                <a:ln w="28575" cmpd="sng">
                  <a:solidFill>
                    <a:schemeClr val="tx1"/>
                  </a:solidFill>
                  <a:prstDash val="solid"/>
                </a:ln>
                <a:solidFill>
                  <a:srgbClr val="FFFF00"/>
                </a:solidFill>
                <a:effectLst>
                  <a:outerShdw blurRad="60007" dist="200025" dir="15000000" sy="30000" kx="-1800000" algn="bl" rotWithShape="0">
                    <a:prstClr val="black">
                      <a:alpha val="32000"/>
                    </a:prstClr>
                  </a:outerShdw>
                  <a:reflection blurRad="6350" stA="60000" endA="900" endPos="58000" dir="5400000" sy="-100000" algn="bl" rotWithShape="0"/>
                </a:effectLst>
                <a:latin typeface="DaunPenh" pitchFamily="2" charset="0"/>
                <a:cs typeface="DaunPenh" pitchFamily="2" charset="0"/>
              </a:rPr>
              <a:t>Piazza della Vittoria</a:t>
            </a:r>
            <a:endParaRPr lang="it-IT" sz="8000" b="1" dirty="0">
              <a:ln w="28575" cmpd="sng">
                <a:solidFill>
                  <a:schemeClr val="tx1"/>
                </a:solidFill>
                <a:prstDash val="solid"/>
              </a:ln>
              <a:solidFill>
                <a:srgbClr val="FFFF00"/>
              </a:solidFill>
              <a:effectLst>
                <a:outerShdw blurRad="60007" dist="200025" dir="15000000" sy="30000" kx="-1800000" algn="bl" rotWithShape="0">
                  <a:prstClr val="black">
                    <a:alpha val="32000"/>
                  </a:prstClr>
                </a:outerShdw>
                <a:reflection blurRad="6350" stA="60000" endA="900" endPos="58000" dir="5400000" sy="-100000" algn="bl" rotWithShape="0"/>
              </a:effectLst>
              <a:latin typeface="DaunPenh" pitchFamily="2" charset="0"/>
              <a:cs typeface="DaunPenh"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iterate type="lt">
                                    <p:tmPct val="30000"/>
                                  </p:iterate>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70" decel="100000"/>
                                        <p:tgtEl>
                                          <p:spTgt spid="4"/>
                                        </p:tgtEl>
                                      </p:cBhvr>
                                    </p:animEffect>
                                    <p:animScale>
                                      <p:cBhvr>
                                        <p:cTn id="16" dur="770" decel="100000"/>
                                        <p:tgtEl>
                                          <p:spTgt spid="4"/>
                                        </p:tgtEl>
                                      </p:cBhvr>
                                      <p:from x="10000" y="10000"/>
                                      <p:to x="200000" y="450000"/>
                                    </p:animScale>
                                    <p:animScale>
                                      <p:cBhvr>
                                        <p:cTn id="17" dur="1230" accel="100000" fill="hold">
                                          <p:stCondLst>
                                            <p:cond delay="770"/>
                                          </p:stCondLst>
                                        </p:cTn>
                                        <p:tgtEl>
                                          <p:spTgt spid="4"/>
                                        </p:tgtEl>
                                      </p:cBhvr>
                                      <p:from x="200000" y="450000"/>
                                      <p:to x="100000" y="100000"/>
                                    </p:animScale>
                                    <p:set>
                                      <p:cBhvr>
                                        <p:cTn id="18" dur="770" fill="hold"/>
                                        <p:tgtEl>
                                          <p:spTgt spid="4"/>
                                        </p:tgtEl>
                                        <p:attrNameLst>
                                          <p:attrName>ppt_x</p:attrName>
                                        </p:attrNameLst>
                                      </p:cBhvr>
                                      <p:to>
                                        <p:strVal val="(0.5)"/>
                                      </p:to>
                                    </p:set>
                                    <p:anim from="(0.5)" to="(#ppt_x)" calcmode="lin" valueType="num">
                                      <p:cBhvr>
                                        <p:cTn id="19" dur="1230" accel="100000" fill="hold">
                                          <p:stCondLst>
                                            <p:cond delay="770"/>
                                          </p:stCondLst>
                                        </p:cTn>
                                        <p:tgtEl>
                                          <p:spTgt spid="4"/>
                                        </p:tgtEl>
                                        <p:attrNameLst>
                                          <p:attrName>ppt_x</p:attrName>
                                        </p:attrNameLst>
                                      </p:cBhvr>
                                    </p:anim>
                                    <p:set>
                                      <p:cBhvr>
                                        <p:cTn id="20" dur="770" fill="hold"/>
                                        <p:tgtEl>
                                          <p:spTgt spid="4"/>
                                        </p:tgtEl>
                                        <p:attrNameLst>
                                          <p:attrName>ppt_y</p:attrName>
                                        </p:attrNameLst>
                                      </p:cBhvr>
                                      <p:to>
                                        <p:strVal val="(#ppt_y+0.4)"/>
                                      </p:to>
                                    </p:set>
                                    <p:anim from="(#ppt_y+0.4)" to="(#ppt_y)" calcmode="lin" valueType="num">
                                      <p:cBhvr>
                                        <p:cTn id="21"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80000">
              <a:srgbClr val="7030A0">
                <a:alpha val="50000"/>
              </a:srgbClr>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29200" y="714356"/>
            <a:ext cx="4114800" cy="1143000"/>
          </a:xfrm>
        </p:spPr>
        <p:txBody>
          <a:bodyPr>
            <a:no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it-IT" sz="8800" smtClean="0">
                <a:ln w="18415" cmpd="sng">
                  <a:solidFill>
                    <a:schemeClr val="tx1"/>
                  </a:solidFill>
                  <a:prstDash val="solid"/>
                </a:ln>
                <a:solidFill>
                  <a:schemeClr val="bg1"/>
                </a:solidFill>
                <a:effectLst>
                  <a:outerShdw blurRad="63500" dir="3600000" algn="tl" rotWithShape="0">
                    <a:srgbClr val="000000">
                      <a:alpha val="70000"/>
                    </a:srgbClr>
                  </a:outerShdw>
                </a:effectLst>
                <a:latin typeface="MV Boli" pitchFamily="2" charset="0"/>
                <a:cs typeface="MV Boli" pitchFamily="2" charset="0"/>
              </a:rPr>
              <a:t>Storia</a:t>
            </a:r>
            <a:r>
              <a:rPr lang="it-IT" sz="8800" b="1" smtClean="0">
                <a:ln>
                  <a:solidFill>
                    <a:srgbClr val="0070C0"/>
                  </a:solidFill>
                </a:ln>
                <a:solidFill>
                  <a:srgbClr val="7030A0"/>
                </a:solidFill>
                <a:latin typeface="MV Boli" pitchFamily="2" charset="0"/>
                <a:cs typeface="MV Boli" pitchFamily="2" charset="0"/>
              </a:rPr>
              <a:t> </a:t>
            </a:r>
            <a:endParaRPr lang="it-IT" sz="8800" b="1" dirty="0">
              <a:ln>
                <a:solidFill>
                  <a:srgbClr val="0070C0"/>
                </a:solidFill>
              </a:ln>
              <a:solidFill>
                <a:srgbClr val="7030A0"/>
              </a:solidFill>
              <a:latin typeface="MV Boli" pitchFamily="2" charset="0"/>
              <a:cs typeface="MV Boli" pitchFamily="2" charset="0"/>
            </a:endParaRPr>
          </a:p>
        </p:txBody>
      </p:sp>
      <p:sp>
        <p:nvSpPr>
          <p:cNvPr id="4" name="Rettangolo 3"/>
          <p:cNvSpPr/>
          <p:nvPr/>
        </p:nvSpPr>
        <p:spPr>
          <a:xfrm>
            <a:off x="323528" y="1484784"/>
            <a:ext cx="4572000" cy="1569660"/>
          </a:xfrm>
          <a:prstGeom prst="rect">
            <a:avLst/>
          </a:prstGeom>
        </p:spPr>
        <p:txBody>
          <a:bodyPr>
            <a:spAutoFit/>
          </a:bodyPr>
          <a:lstStyle/>
          <a:p>
            <a:r>
              <a:rPr lang="it-IT" sz="2400" dirty="0" smtClean="0">
                <a:latin typeface="AngsanaUPC" pitchFamily="18" charset="-34"/>
                <a:cs typeface="AngsanaUPC" pitchFamily="18" charset="-34"/>
              </a:rPr>
              <a:t>L'ampio spazio che circonda il monumento deriva dall'abbattimento del più grande e lussuoso palazzo esistito a Treviso, costruito alla fine del Quattrocento dalla famiglia Bressa.</a:t>
            </a:r>
            <a:endParaRPr lang="it-IT" sz="2400" dirty="0">
              <a:latin typeface="AngsanaUPC" pitchFamily="18" charset="-34"/>
              <a:cs typeface="AngsanaUPC" pitchFamily="18" charset="-34"/>
            </a:endParaRPr>
          </a:p>
        </p:txBody>
      </p:sp>
      <p:sp>
        <p:nvSpPr>
          <p:cNvPr id="5" name="Rettangolo 4"/>
          <p:cNvSpPr/>
          <p:nvPr/>
        </p:nvSpPr>
        <p:spPr>
          <a:xfrm>
            <a:off x="3743400" y="3068960"/>
            <a:ext cx="5400600" cy="1846659"/>
          </a:xfrm>
          <a:prstGeom prst="rect">
            <a:avLst/>
          </a:prstGeom>
        </p:spPr>
        <p:txBody>
          <a:bodyPr wrap="square">
            <a:spAutoFit/>
          </a:bodyPr>
          <a:lstStyle/>
          <a:p>
            <a:r>
              <a:rPr lang="it-IT" sz="2400" dirty="0" smtClean="0">
                <a:latin typeface="AngsanaUPC" pitchFamily="18" charset="-34"/>
                <a:cs typeface="AngsanaUPC" pitchFamily="18" charset="-34"/>
              </a:rPr>
              <a:t>L'ambiziosa famiglia Bressa fu però travolta da una crisi finanziaria e il palazzo, dopo un lungo e progressivo degrado, cominciò ad essere abbattuto nel 1824 con un lavoro che richiese quasi tre anni. </a:t>
            </a:r>
            <a:r>
              <a:rPr lang="it-IT" dirty="0" smtClean="0"/>
              <a:t/>
            </a:r>
            <a:br>
              <a:rPr lang="it-IT" dirty="0" smtClean="0"/>
            </a:br>
            <a:endParaRPr lang="it-IT" dirty="0"/>
          </a:p>
        </p:txBody>
      </p:sp>
      <p:sp>
        <p:nvSpPr>
          <p:cNvPr id="6" name="Rettangolo 5"/>
          <p:cNvSpPr/>
          <p:nvPr/>
        </p:nvSpPr>
        <p:spPr>
          <a:xfrm>
            <a:off x="683568" y="5445224"/>
            <a:ext cx="4572000" cy="830997"/>
          </a:xfrm>
          <a:prstGeom prst="rect">
            <a:avLst/>
          </a:prstGeom>
        </p:spPr>
        <p:txBody>
          <a:bodyPr>
            <a:spAutoFit/>
          </a:bodyPr>
          <a:lstStyle/>
          <a:p>
            <a:r>
              <a:rPr lang="it-IT" sz="2400" dirty="0" smtClean="0">
                <a:latin typeface="AngsanaUPC" pitchFamily="18" charset="-34"/>
                <a:cs typeface="AngsanaUPC" pitchFamily="18" charset="-34"/>
              </a:rPr>
              <a:t>Un secolo dopo, il 4 Novembre 1931, il Re Vittorio Emanuele III inaugurò il Monumento ai Caduti. </a:t>
            </a:r>
            <a:endParaRPr lang="it-IT" sz="2400" dirty="0">
              <a:latin typeface="AngsanaUPC" pitchFamily="18" charset="-34"/>
              <a:cs typeface="AngsanaUPC" pitchFamily="18" charset="-34"/>
            </a:endParaRPr>
          </a:p>
        </p:txBody>
      </p:sp>
      <p:pic>
        <p:nvPicPr>
          <p:cNvPr id="7" name="Immagine 6" descr="palazzobressa.jpg"/>
          <p:cNvPicPr>
            <a:picLocks noChangeAspect="1"/>
          </p:cNvPicPr>
          <p:nvPr/>
        </p:nvPicPr>
        <p:blipFill>
          <a:blip r:embed="rId2" cstate="print"/>
          <a:stretch>
            <a:fillRect/>
          </a:stretch>
        </p:blipFill>
        <p:spPr>
          <a:xfrm>
            <a:off x="467544" y="3140968"/>
            <a:ext cx="3019354" cy="193110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6" name="Picture 2" descr="G:\INGLESE\2^H\macrounità\normal_piazza_vittoria_1grande.jpg"/>
          <p:cNvPicPr>
            <a:picLocks noChangeAspect="1" noChangeArrowheads="1"/>
          </p:cNvPicPr>
          <p:nvPr/>
        </p:nvPicPr>
        <p:blipFill>
          <a:blip r:embed="rId3" cstate="print"/>
          <a:srcRect/>
          <a:stretch>
            <a:fillRect/>
          </a:stretch>
        </p:blipFill>
        <p:spPr bwMode="auto">
          <a:xfrm>
            <a:off x="6012160" y="4285808"/>
            <a:ext cx="2203178" cy="2463225"/>
          </a:xfrm>
          <a:prstGeom prst="rect">
            <a:avLst/>
          </a:prstGeom>
          <a:ln>
            <a:noFill/>
          </a:ln>
          <a:effectLst>
            <a:outerShdw blurRad="149987" dist="250190" dir="8460000" algn="ctr">
              <a:srgbClr val="000000">
                <a:alpha val="28000"/>
              </a:srgbClr>
            </a:outerShdw>
            <a:softEdge rad="112500"/>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folHlink"/>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par>
                          <p:cTn id="10" fill="hold">
                            <p:stCondLst>
                              <p:cond delay="1750"/>
                            </p:stCondLst>
                            <p:childTnLst>
                              <p:par>
                                <p:cTn id="11" presetID="56" presetClass="entr" presetSubtype="0"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par>
                                <p:cTn id="17" presetID="56" presetClass="entr" presetSubtype="0" fill="hold" grpId="0" nodeType="withEffect">
                                  <p:stCondLst>
                                    <p:cond delay="0"/>
                                  </p:stCondLst>
                                  <p:iterate type="wd">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par>
                                <p:cTn id="23" presetID="56" presetClass="entr" presetSubtype="0" fill="hold" grpId="0" nodeType="withEffect">
                                  <p:stCondLst>
                                    <p:cond delay="0"/>
                                  </p:stCondLst>
                                  <p:iterate type="wd">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500" autoRev="1" fill="hold">
                                          <p:stCondLst>
                                            <p:cond delay="0"/>
                                          </p:stCondLst>
                                        </p:cTn>
                                        <p:tgtEl>
                                          <p:spTgt spid="6"/>
                                        </p:tgtEl>
                                        <p:attrNameLst>
                                          <p:attrName>ppt_w</p:attrName>
                                        </p:attrNameLst>
                                      </p:cBhvr>
                                    </p:anim>
                                    <p:anim by="(#ppt_w*0.50)" calcmode="lin" valueType="num">
                                      <p:cBhvr>
                                        <p:cTn id="26" dur="500" decel="50000" autoRev="1" fill="hold">
                                          <p:stCondLst>
                                            <p:cond delay="0"/>
                                          </p:stCondLst>
                                        </p:cTn>
                                        <p:tgtEl>
                                          <p:spTgt spid="6"/>
                                        </p:tgtEl>
                                        <p:attrNameLst>
                                          <p:attrName>ppt_x</p:attrName>
                                        </p:attrNameLst>
                                      </p:cBhvr>
                                    </p:anim>
                                    <p:anim from="(-#ppt_h/2)" to="(#ppt_y)" calcmode="lin" valueType="num">
                                      <p:cBhvr>
                                        <p:cTn id="27" dur="1000" fill="hold">
                                          <p:stCondLst>
                                            <p:cond delay="0"/>
                                          </p:stCondLst>
                                        </p:cTn>
                                        <p:tgtEl>
                                          <p:spTgt spid="6"/>
                                        </p:tgtEl>
                                        <p:attrNameLst>
                                          <p:attrName>ppt_y</p:attrName>
                                        </p:attrNameLst>
                                      </p:cBhvr>
                                    </p:anim>
                                    <p:animRot by="21600000">
                                      <p:cBhvr>
                                        <p:cTn id="28" dur="1000" fill="hold">
                                          <p:stCondLst>
                                            <p:cond delay="0"/>
                                          </p:stCondLst>
                                        </p:cTn>
                                        <p:tgtEl>
                                          <p:spTgt spid="6"/>
                                        </p:tgtEl>
                                        <p:attrNameLst>
                                          <p:attrName>r</p:attrName>
                                        </p:attrNameLst>
                                      </p:cBhvr>
                                    </p:animRot>
                                  </p:childTnLst>
                                </p:cTn>
                              </p:par>
                            </p:childTnLst>
                          </p:cTn>
                        </p:par>
                        <p:par>
                          <p:cTn id="29" fill="hold">
                            <p:stCondLst>
                              <p:cond delay="6250"/>
                            </p:stCondLst>
                            <p:childTnLst>
                              <p:par>
                                <p:cTn id="30" presetID="35"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style.rotation</p:attrName>
                                        </p:attrNameLst>
                                      </p:cBhvr>
                                      <p:tavLst>
                                        <p:tav tm="0">
                                          <p:val>
                                            <p:fltVal val="720"/>
                                          </p:val>
                                        </p:tav>
                                        <p:tav tm="100000">
                                          <p:val>
                                            <p:fltVal val="0"/>
                                          </p:val>
                                        </p:tav>
                                      </p:tavLst>
                                    </p:anim>
                                    <p:anim calcmode="lin" valueType="num">
                                      <p:cBhvr>
                                        <p:cTn id="34" dur="2000" fill="hold"/>
                                        <p:tgtEl>
                                          <p:spTgt spid="7"/>
                                        </p:tgtEl>
                                        <p:attrNameLst>
                                          <p:attrName>ppt_h</p:attrName>
                                        </p:attrNameLst>
                                      </p:cBhvr>
                                      <p:tavLst>
                                        <p:tav tm="0">
                                          <p:val>
                                            <p:fltVal val="0"/>
                                          </p:val>
                                        </p:tav>
                                        <p:tav tm="100000">
                                          <p:val>
                                            <p:strVal val="#ppt_h"/>
                                          </p:val>
                                        </p:tav>
                                      </p:tavLst>
                                    </p:anim>
                                    <p:anim calcmode="lin" valueType="num">
                                      <p:cBhvr>
                                        <p:cTn id="35" dur="2000" fill="hold"/>
                                        <p:tgtEl>
                                          <p:spTgt spid="7"/>
                                        </p:tgtEl>
                                        <p:attrNameLst>
                                          <p:attrName>ppt_w</p:attrName>
                                        </p:attrNameLst>
                                      </p:cBhvr>
                                      <p:tavLst>
                                        <p:tav tm="0">
                                          <p:val>
                                            <p:fltVal val="0"/>
                                          </p:val>
                                        </p:tav>
                                        <p:tav tm="100000">
                                          <p:val>
                                            <p:strVal val="#ppt_w"/>
                                          </p:val>
                                        </p:tav>
                                      </p:tavLst>
                                    </p:anim>
                                  </p:childTnLst>
                                </p:cTn>
                              </p:par>
                              <p:par>
                                <p:cTn id="36" presetID="35" presetClass="entr" presetSubtype="0" fill="hold" nodeType="withEffect">
                                  <p:stCondLst>
                                    <p:cond delay="0"/>
                                  </p:stCondLst>
                                  <p:childTnLst>
                                    <p:set>
                                      <p:cBhvr>
                                        <p:cTn id="37" dur="1" fill="hold">
                                          <p:stCondLst>
                                            <p:cond delay="0"/>
                                          </p:stCondLst>
                                        </p:cTn>
                                        <p:tgtEl>
                                          <p:spTgt spid="1026"/>
                                        </p:tgtEl>
                                        <p:attrNameLst>
                                          <p:attrName>style.visibility</p:attrName>
                                        </p:attrNameLst>
                                      </p:cBhvr>
                                      <p:to>
                                        <p:strVal val="visible"/>
                                      </p:to>
                                    </p:set>
                                    <p:animEffect transition="in" filter="fade">
                                      <p:cBhvr>
                                        <p:cTn id="38" dur="2000"/>
                                        <p:tgtEl>
                                          <p:spTgt spid="1026"/>
                                        </p:tgtEl>
                                      </p:cBhvr>
                                    </p:animEffect>
                                    <p:anim calcmode="lin" valueType="num">
                                      <p:cBhvr>
                                        <p:cTn id="39" dur="2000" fill="hold"/>
                                        <p:tgtEl>
                                          <p:spTgt spid="1026"/>
                                        </p:tgtEl>
                                        <p:attrNameLst>
                                          <p:attrName>style.rotation</p:attrName>
                                        </p:attrNameLst>
                                      </p:cBhvr>
                                      <p:tavLst>
                                        <p:tav tm="0">
                                          <p:val>
                                            <p:fltVal val="720"/>
                                          </p:val>
                                        </p:tav>
                                        <p:tav tm="100000">
                                          <p:val>
                                            <p:fltVal val="0"/>
                                          </p:val>
                                        </p:tav>
                                      </p:tavLst>
                                    </p:anim>
                                    <p:anim calcmode="lin" valueType="num">
                                      <p:cBhvr>
                                        <p:cTn id="40" dur="2000" fill="hold"/>
                                        <p:tgtEl>
                                          <p:spTgt spid="1026"/>
                                        </p:tgtEl>
                                        <p:attrNameLst>
                                          <p:attrName>ppt_h</p:attrName>
                                        </p:attrNameLst>
                                      </p:cBhvr>
                                      <p:tavLst>
                                        <p:tav tm="0">
                                          <p:val>
                                            <p:fltVal val="0"/>
                                          </p:val>
                                        </p:tav>
                                        <p:tav tm="100000">
                                          <p:val>
                                            <p:strVal val="#ppt_h"/>
                                          </p:val>
                                        </p:tav>
                                      </p:tavLst>
                                    </p:anim>
                                    <p:anim calcmode="lin" valueType="num">
                                      <p:cBhvr>
                                        <p:cTn id="41" dur="2000" fill="hold"/>
                                        <p:tgtEl>
                                          <p:spTgt spid="102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50000">
              <a:schemeClr val="bg1"/>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0" y="571480"/>
            <a:ext cx="6357950" cy="1143000"/>
          </a:xfrm>
        </p:spPr>
        <p:txBody>
          <a:bodyPr>
            <a:normAutofit/>
          </a:bodyPr>
          <a:lstStyle/>
          <a:p>
            <a:r>
              <a:rPr lang="it-IT" sz="5400" b="1" dirty="0" smtClean="0">
                <a:ln w="31550" cmpd="sng">
                  <a:solidFill>
                    <a:srgbClr val="002060"/>
                  </a:solidFill>
                  <a:prstDash val="solid"/>
                </a:ln>
                <a:solidFill>
                  <a:srgbClr val="CC99FF"/>
                </a:solidFill>
                <a:effectLst>
                  <a:outerShdw blurRad="41275" dist="12700" dir="12000000" algn="tl" rotWithShape="0">
                    <a:srgbClr val="000000">
                      <a:alpha val="40000"/>
                    </a:srgbClr>
                  </a:outerShdw>
                </a:effectLst>
                <a:latin typeface="Narkisim" pitchFamily="34" charset="-79"/>
                <a:cs typeface="Narkisim" pitchFamily="34" charset="-79"/>
              </a:rPr>
              <a:t>Monumento ai caduti</a:t>
            </a:r>
            <a:endParaRPr lang="it-IT" sz="5400" b="1" dirty="0">
              <a:ln w="31550" cmpd="sng">
                <a:solidFill>
                  <a:srgbClr val="002060"/>
                </a:solidFill>
                <a:prstDash val="solid"/>
              </a:ln>
              <a:solidFill>
                <a:srgbClr val="CC99FF"/>
              </a:solidFill>
              <a:effectLst>
                <a:outerShdw blurRad="41275" dist="12700" dir="12000000" algn="tl" rotWithShape="0">
                  <a:srgbClr val="000000">
                    <a:alpha val="40000"/>
                  </a:srgbClr>
                </a:outerShdw>
              </a:effectLst>
              <a:latin typeface="Narkisim" pitchFamily="34" charset="-79"/>
              <a:cs typeface="Narkisim" pitchFamily="34" charset="-79"/>
            </a:endParaRPr>
          </a:p>
        </p:txBody>
      </p:sp>
      <p:sp>
        <p:nvSpPr>
          <p:cNvPr id="6" name="Rettangolo 5"/>
          <p:cNvSpPr/>
          <p:nvPr/>
        </p:nvSpPr>
        <p:spPr>
          <a:xfrm>
            <a:off x="428596" y="3286124"/>
            <a:ext cx="4572000" cy="1200329"/>
          </a:xfrm>
          <a:prstGeom prst="rect">
            <a:avLst/>
          </a:prstGeom>
        </p:spPr>
        <p:txBody>
          <a:bodyPr>
            <a:spAutoFit/>
          </a:bodyPr>
          <a:lstStyle/>
          <a:p>
            <a:r>
              <a:rPr lang="it-IT" dirty="0" smtClean="0">
                <a:latin typeface="Microsoft PhagsPa" pitchFamily="34" charset="0"/>
              </a:rPr>
              <a:t>Per realizzarlo furono impiegati 650 metri cubi di pietra di Finale Ligure e ben 8 tonnellate di bronzo. Fu progettato dallo scultore torinese Arturo Stagliano </a:t>
            </a:r>
            <a:endParaRPr lang="it-IT" dirty="0">
              <a:latin typeface="Microsoft PhagsPa" pitchFamily="34" charset="0"/>
            </a:endParaRPr>
          </a:p>
        </p:txBody>
      </p:sp>
      <p:sp>
        <p:nvSpPr>
          <p:cNvPr id="7" name="Rettangolo 6"/>
          <p:cNvSpPr/>
          <p:nvPr/>
        </p:nvSpPr>
        <p:spPr>
          <a:xfrm>
            <a:off x="3563888" y="5157192"/>
            <a:ext cx="5364088" cy="1477328"/>
          </a:xfrm>
          <a:prstGeom prst="rect">
            <a:avLst/>
          </a:prstGeom>
        </p:spPr>
        <p:txBody>
          <a:bodyPr wrap="square">
            <a:spAutoFit/>
          </a:bodyPr>
          <a:lstStyle/>
          <a:p>
            <a:r>
              <a:rPr lang="it-IT" dirty="0" smtClean="0">
                <a:latin typeface="Microsoft PhagsPa" pitchFamily="34" charset="0"/>
              </a:rPr>
              <a:t>Con il Monumento ai Caduti la città onora le vittime delle guerre che dalla caduta della Repubblica Veneta (12 Maggio 1797) segnarono il cammino della città fino ad arrivare all'occupazione militare nazista (25 Aprile 1945).</a:t>
            </a:r>
            <a:endParaRPr lang="it-IT" dirty="0">
              <a:latin typeface="Microsoft PhagsPa" pitchFamily="34" charset="0"/>
            </a:endParaRPr>
          </a:p>
        </p:txBody>
      </p:sp>
      <p:sp>
        <p:nvSpPr>
          <p:cNvPr id="8" name="Rettangolo 7"/>
          <p:cNvSpPr/>
          <p:nvPr/>
        </p:nvSpPr>
        <p:spPr>
          <a:xfrm>
            <a:off x="3995936" y="1772816"/>
            <a:ext cx="4752528" cy="1200329"/>
          </a:xfrm>
          <a:prstGeom prst="rect">
            <a:avLst/>
          </a:prstGeom>
        </p:spPr>
        <p:txBody>
          <a:bodyPr wrap="square">
            <a:spAutoFit/>
          </a:bodyPr>
          <a:lstStyle/>
          <a:p>
            <a:r>
              <a:rPr lang="it-IT" dirty="0" smtClean="0">
                <a:latin typeface="Microsoft PhagsPa" pitchFamily="34" charset="0"/>
              </a:rPr>
              <a:t>Le statue di bronzo rappresentano i compagni d'arme che portano il commilitone caduto nel tempio della gloria, rappresentato dalle colonne di marmo.</a:t>
            </a:r>
            <a:endParaRPr lang="it-IT" dirty="0">
              <a:latin typeface="Microsoft PhagsPa" pitchFamily="34" charset="0"/>
            </a:endParaRPr>
          </a:p>
        </p:txBody>
      </p:sp>
      <p:pic>
        <p:nvPicPr>
          <p:cNvPr id="2050" name="Picture 2" descr="G:\INGLESE\2^H\macrounità\stagliano.jpg"/>
          <p:cNvPicPr>
            <a:picLocks noChangeAspect="1" noChangeArrowheads="1"/>
          </p:cNvPicPr>
          <p:nvPr/>
        </p:nvPicPr>
        <p:blipFill>
          <a:blip r:embed="rId2" cstate="print"/>
          <a:srcRect/>
          <a:stretch>
            <a:fillRect/>
          </a:stretch>
        </p:blipFill>
        <p:spPr bwMode="auto">
          <a:xfrm>
            <a:off x="5724128" y="3068960"/>
            <a:ext cx="2145990" cy="2145990"/>
          </a:xfrm>
          <a:prstGeom prst="round2DiagRect">
            <a:avLst/>
          </a:prstGeom>
          <a:ln>
            <a:noFill/>
          </a:ln>
          <a:effectLst>
            <a:outerShdw blurRad="50800" dist="38100" dir="13500000" algn="br" rotWithShape="0">
              <a:prstClr val="black">
                <a:alpha val="40000"/>
              </a:prstClr>
            </a:outerShdw>
            <a:softEdge rad="635000"/>
          </a:effectLst>
          <a:scene3d>
            <a:camera prst="isometricOffAxis2Left"/>
            <a:lightRig rig="glow" dir="t">
              <a:rot lat="0" lon="0" rev="4800000"/>
            </a:lightRig>
          </a:scene3d>
          <a:sp3d prstMaterial="matte">
            <a:bevelT w="127000" h="63500" prst="coolSlant"/>
          </a:sp3d>
        </p:spPr>
      </p:pic>
      <p:pic>
        <p:nvPicPr>
          <p:cNvPr id="2051" name="Picture 3" descr="G:\INGLESE\2^H\macrounità\max_10321100054637.jpg"/>
          <p:cNvPicPr>
            <a:picLocks noChangeAspect="1" noChangeArrowheads="1"/>
          </p:cNvPicPr>
          <p:nvPr/>
        </p:nvPicPr>
        <p:blipFill>
          <a:blip r:embed="rId3" cstate="print"/>
          <a:srcRect/>
          <a:stretch>
            <a:fillRect/>
          </a:stretch>
        </p:blipFill>
        <p:spPr bwMode="auto">
          <a:xfrm>
            <a:off x="214282" y="4395118"/>
            <a:ext cx="3286148" cy="2462882"/>
          </a:xfrm>
          <a:prstGeom prst="cube">
            <a:avLst/>
          </a:prstGeom>
          <a:ln>
            <a:noFill/>
          </a:ln>
          <a:effectLst>
            <a:outerShdw blurRad="50800" dist="38100" algn="l" rotWithShape="0">
              <a:prstClr val="black">
                <a:alpha val="40000"/>
              </a:prstClr>
            </a:outerShdw>
            <a:softEdge rad="63500"/>
          </a:effectLst>
          <a:scene3d>
            <a:camera prst="perspectiveRelaxedModerately"/>
            <a:lightRig rig="threePt" dir="t"/>
          </a:scene3d>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200"/>
                            </p:stCondLst>
                            <p:childTnLst>
                              <p:par>
                                <p:cTn id="12" presetID="23" presetClass="entr" presetSubtype="16" fill="hold" grpId="0" nodeType="afterEffect">
                                  <p:stCondLst>
                                    <p:cond delay="0"/>
                                  </p:stCondLst>
                                  <p:iterate type="wd">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iterate type="wd">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iterate type="wd">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par>
                          <p:cTn id="24" fill="hold">
                            <p:stCondLst>
                              <p:cond delay="7600"/>
                            </p:stCondLst>
                            <p:childTnLst>
                              <p:par>
                                <p:cTn id="25" presetID="49" presetClass="entr" presetSubtype="0" decel="100000" fill="hold" nodeType="after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p:cTn id="27" dur="500" fill="hold"/>
                                        <p:tgtEl>
                                          <p:spTgt spid="2050"/>
                                        </p:tgtEl>
                                        <p:attrNameLst>
                                          <p:attrName>ppt_w</p:attrName>
                                        </p:attrNameLst>
                                      </p:cBhvr>
                                      <p:tavLst>
                                        <p:tav tm="0">
                                          <p:val>
                                            <p:fltVal val="0"/>
                                          </p:val>
                                        </p:tav>
                                        <p:tav tm="100000">
                                          <p:val>
                                            <p:strVal val="#ppt_w"/>
                                          </p:val>
                                        </p:tav>
                                      </p:tavLst>
                                    </p:anim>
                                    <p:anim calcmode="lin" valueType="num">
                                      <p:cBhvr>
                                        <p:cTn id="28" dur="500" fill="hold"/>
                                        <p:tgtEl>
                                          <p:spTgt spid="2050"/>
                                        </p:tgtEl>
                                        <p:attrNameLst>
                                          <p:attrName>ppt_h</p:attrName>
                                        </p:attrNameLst>
                                      </p:cBhvr>
                                      <p:tavLst>
                                        <p:tav tm="0">
                                          <p:val>
                                            <p:fltVal val="0"/>
                                          </p:val>
                                        </p:tav>
                                        <p:tav tm="100000">
                                          <p:val>
                                            <p:strVal val="#ppt_h"/>
                                          </p:val>
                                        </p:tav>
                                      </p:tavLst>
                                    </p:anim>
                                    <p:anim calcmode="lin" valueType="num">
                                      <p:cBhvr>
                                        <p:cTn id="29" dur="500" fill="hold"/>
                                        <p:tgtEl>
                                          <p:spTgt spid="2050"/>
                                        </p:tgtEl>
                                        <p:attrNameLst>
                                          <p:attrName>style.rotation</p:attrName>
                                        </p:attrNameLst>
                                      </p:cBhvr>
                                      <p:tavLst>
                                        <p:tav tm="0">
                                          <p:val>
                                            <p:fltVal val="360"/>
                                          </p:val>
                                        </p:tav>
                                        <p:tav tm="100000">
                                          <p:val>
                                            <p:fltVal val="0"/>
                                          </p:val>
                                        </p:tav>
                                      </p:tavLst>
                                    </p:anim>
                                    <p:animEffect transition="in" filter="fade">
                                      <p:cBhvr>
                                        <p:cTn id="30" dur="500"/>
                                        <p:tgtEl>
                                          <p:spTgt spid="2050"/>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2051"/>
                                        </p:tgtEl>
                                        <p:attrNameLst>
                                          <p:attrName>style.visibility</p:attrName>
                                        </p:attrNameLst>
                                      </p:cBhvr>
                                      <p:to>
                                        <p:strVal val="visible"/>
                                      </p:to>
                                    </p:set>
                                    <p:anim calcmode="lin" valueType="num">
                                      <p:cBhvr>
                                        <p:cTn id="33" dur="500" fill="hold"/>
                                        <p:tgtEl>
                                          <p:spTgt spid="2051"/>
                                        </p:tgtEl>
                                        <p:attrNameLst>
                                          <p:attrName>ppt_w</p:attrName>
                                        </p:attrNameLst>
                                      </p:cBhvr>
                                      <p:tavLst>
                                        <p:tav tm="0">
                                          <p:val>
                                            <p:fltVal val="0"/>
                                          </p:val>
                                        </p:tav>
                                        <p:tav tm="100000">
                                          <p:val>
                                            <p:strVal val="#ppt_w"/>
                                          </p:val>
                                        </p:tav>
                                      </p:tavLst>
                                    </p:anim>
                                    <p:anim calcmode="lin" valueType="num">
                                      <p:cBhvr>
                                        <p:cTn id="34" dur="500" fill="hold"/>
                                        <p:tgtEl>
                                          <p:spTgt spid="2051"/>
                                        </p:tgtEl>
                                        <p:attrNameLst>
                                          <p:attrName>ppt_h</p:attrName>
                                        </p:attrNameLst>
                                      </p:cBhvr>
                                      <p:tavLst>
                                        <p:tav tm="0">
                                          <p:val>
                                            <p:fltVal val="0"/>
                                          </p:val>
                                        </p:tav>
                                        <p:tav tm="100000">
                                          <p:val>
                                            <p:strVal val="#ppt_h"/>
                                          </p:val>
                                        </p:tav>
                                      </p:tavLst>
                                    </p:anim>
                                    <p:anim calcmode="lin" valueType="num">
                                      <p:cBhvr>
                                        <p:cTn id="35" dur="500" fill="hold"/>
                                        <p:tgtEl>
                                          <p:spTgt spid="2051"/>
                                        </p:tgtEl>
                                        <p:attrNameLst>
                                          <p:attrName>style.rotation</p:attrName>
                                        </p:attrNameLst>
                                      </p:cBhvr>
                                      <p:tavLst>
                                        <p:tav tm="0">
                                          <p:val>
                                            <p:fltVal val="360"/>
                                          </p:val>
                                        </p:tav>
                                        <p:tav tm="100000">
                                          <p:val>
                                            <p:fltVal val="0"/>
                                          </p:val>
                                        </p:tav>
                                      </p:tavLst>
                                    </p:anim>
                                    <p:animEffect transition="in" filter="fade">
                                      <p:cBhvr>
                                        <p:cTn id="36"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INGLESE\2^H\macrounità\Immagine1.png"/>
          <p:cNvPicPr>
            <a:picLocks noChangeAspect="1" noChangeArrowheads="1"/>
          </p:cNvPicPr>
          <p:nvPr/>
        </p:nvPicPr>
        <p:blipFill>
          <a:blip r:embed="rId2" cstate="print"/>
          <a:srcRect/>
          <a:stretch>
            <a:fillRect/>
          </a:stretch>
        </p:blipFill>
        <p:spPr bwMode="auto">
          <a:xfrm>
            <a:off x="-9556" y="0"/>
            <a:ext cx="9153556" cy="6858000"/>
          </a:xfrm>
          <a:prstGeom prst="rect">
            <a:avLst/>
          </a:prstGeom>
          <a:noFill/>
        </p:spPr>
      </p:pic>
      <p:sp>
        <p:nvSpPr>
          <p:cNvPr id="2" name="Titolo 1"/>
          <p:cNvSpPr>
            <a:spLocks noGrp="1"/>
          </p:cNvSpPr>
          <p:nvPr>
            <p:ph type="title"/>
          </p:nvPr>
        </p:nvSpPr>
        <p:spPr>
          <a:xfrm>
            <a:off x="4857656" y="0"/>
            <a:ext cx="4286344" cy="1428736"/>
          </a:xfrm>
        </p:spPr>
        <p:txBody>
          <a:bodyPr>
            <a:normAutofit fontScale="9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it-IT" sz="8800" b="1" dirty="0" smtClean="0">
                <a:ln w="19050">
                  <a:solidFill>
                    <a:schemeClr val="bg1">
                      <a:lumMod val="65000"/>
                    </a:schemeClr>
                  </a:solidFill>
                  <a:prstDash val="solid"/>
                </a:ln>
                <a:solidFill>
                  <a:schemeClr val="tx1">
                    <a:lumMod val="85000"/>
                    <a:lumOff val="15000"/>
                  </a:schemeClr>
                </a:solidFill>
                <a:effectLst>
                  <a:outerShdw blurRad="88000" dist="50800" dir="5040000" algn="tl">
                    <a:schemeClr val="accent4">
                      <a:tint val="80000"/>
                      <a:satMod val="250000"/>
                      <a:alpha val="45000"/>
                    </a:schemeClr>
                  </a:outerShdw>
                </a:effectLst>
                <a:latin typeface="Vijaya" pitchFamily="34" charset="0"/>
                <a:cs typeface="Vijaya" pitchFamily="34" charset="0"/>
              </a:rPr>
              <a:t>Toponimo</a:t>
            </a:r>
            <a:r>
              <a:rPr lang="it-IT" sz="5400" b="1" dirty="0" smtClean="0">
                <a:ln>
                  <a:solidFill>
                    <a:schemeClr val="tx1">
                      <a:lumMod val="95000"/>
                      <a:lumOff val="5000"/>
                    </a:schemeClr>
                  </a:solidFill>
                  <a:prstDash val="solid"/>
                </a:ln>
                <a:solidFill>
                  <a:srgbClr val="FF66FF"/>
                </a:solidFill>
                <a:effectLst>
                  <a:outerShdw blurRad="88000" dist="50800" dir="5040000" algn="tl">
                    <a:schemeClr val="accent4">
                      <a:tint val="80000"/>
                      <a:satMod val="250000"/>
                      <a:alpha val="45000"/>
                    </a:schemeClr>
                  </a:outerShdw>
                </a:effectLst>
              </a:rPr>
              <a:t> </a:t>
            </a:r>
            <a:endParaRPr lang="it-IT" sz="5400" b="1" dirty="0">
              <a:ln>
                <a:solidFill>
                  <a:schemeClr val="tx1">
                    <a:lumMod val="95000"/>
                    <a:lumOff val="5000"/>
                  </a:schemeClr>
                </a:solidFill>
                <a:prstDash val="solid"/>
              </a:ln>
              <a:solidFill>
                <a:srgbClr val="FF66FF"/>
              </a:solidFill>
              <a:effectLst>
                <a:outerShdw blurRad="88000" dist="50800" dir="5040000" algn="tl">
                  <a:schemeClr val="accent4">
                    <a:tint val="80000"/>
                    <a:satMod val="250000"/>
                    <a:alpha val="45000"/>
                  </a:schemeClr>
                </a:outerShdw>
              </a:effectLst>
            </a:endParaRPr>
          </a:p>
        </p:txBody>
      </p:sp>
      <p:sp>
        <p:nvSpPr>
          <p:cNvPr id="5" name="Rettangolo 4"/>
          <p:cNvSpPr/>
          <p:nvPr/>
        </p:nvSpPr>
        <p:spPr>
          <a:xfrm>
            <a:off x="714348" y="1500174"/>
            <a:ext cx="2500330" cy="2308324"/>
          </a:xfrm>
          <a:prstGeom prst="rect">
            <a:avLst/>
          </a:prstGeom>
        </p:spPr>
        <p:txBody>
          <a:bodyPr wrap="square">
            <a:spAutoFit/>
          </a:bodyPr>
          <a:lstStyle/>
          <a:p>
            <a:r>
              <a:rPr lang="it-IT" sz="2400" dirty="0" smtClean="0">
                <a:solidFill>
                  <a:schemeClr val="bg1"/>
                </a:solidFill>
                <a:latin typeface="Kokila" pitchFamily="34" charset="0"/>
                <a:cs typeface="Kokila" pitchFamily="34" charset="0"/>
              </a:rPr>
              <a:t>Piazza della Vittoria a Treviso fu intitolata così nel 1932 quando venne inaugurato il Monumento ai Caduti delle guerre. </a:t>
            </a:r>
            <a:endParaRPr lang="it-IT" sz="2400" dirty="0">
              <a:solidFill>
                <a:schemeClr val="bg1"/>
              </a:solidFill>
              <a:latin typeface="Kokila" pitchFamily="34" charset="0"/>
              <a:cs typeface="Kokila" pitchFamily="34" charset="0"/>
            </a:endParaRPr>
          </a:p>
        </p:txBody>
      </p:sp>
      <p:sp>
        <p:nvSpPr>
          <p:cNvPr id="7" name="Rettangolo 6"/>
          <p:cNvSpPr/>
          <p:nvPr/>
        </p:nvSpPr>
        <p:spPr>
          <a:xfrm>
            <a:off x="6143636" y="1857364"/>
            <a:ext cx="3000364" cy="2677656"/>
          </a:xfrm>
          <a:prstGeom prst="rect">
            <a:avLst/>
          </a:prstGeom>
          <a:solidFill>
            <a:srgbClr val="FFFFFF">
              <a:alpha val="23922"/>
            </a:srgbClr>
          </a:solidFill>
          <a:effectLst>
            <a:softEdge rad="63500"/>
          </a:effectLst>
        </p:spPr>
        <p:txBody>
          <a:bodyPr wrap="square">
            <a:spAutoFit/>
          </a:bodyPr>
          <a:lstStyle/>
          <a:p>
            <a:r>
              <a:rPr lang="it-IT" sz="2400" dirty="0" smtClean="0">
                <a:solidFill>
                  <a:schemeClr val="tx1">
                    <a:lumMod val="95000"/>
                    <a:lumOff val="5000"/>
                  </a:schemeClr>
                </a:solidFill>
                <a:latin typeface="Kokila" pitchFamily="34" charset="0"/>
                <a:cs typeface="Kokila" pitchFamily="34" charset="0"/>
              </a:rPr>
              <a:t>Il monumento ai caduti appunto, è un'imponente costruzione in pietra raffigurante la manifestazione che trasporta la salma di un Eroe nel Tempio della Gloria. </a:t>
            </a:r>
            <a:endParaRPr lang="it-IT" sz="2400" dirty="0">
              <a:solidFill>
                <a:schemeClr val="tx1">
                  <a:lumMod val="95000"/>
                  <a:lumOff val="5000"/>
                </a:schemeClr>
              </a:solidFill>
              <a:latin typeface="Kokila" pitchFamily="34" charset="0"/>
              <a:cs typeface="Kokila" pitchFamily="34" charset="0"/>
            </a:endParaRPr>
          </a:p>
        </p:txBody>
      </p:sp>
      <p:sp>
        <p:nvSpPr>
          <p:cNvPr id="18" name="CasellaDiTesto 17"/>
          <p:cNvSpPr txBox="1"/>
          <p:nvPr/>
        </p:nvSpPr>
        <p:spPr>
          <a:xfrm>
            <a:off x="214282" y="5072074"/>
            <a:ext cx="4968552" cy="830997"/>
          </a:xfrm>
          <a:prstGeom prst="rect">
            <a:avLst/>
          </a:prstGeom>
          <a:noFill/>
        </p:spPr>
        <p:txBody>
          <a:bodyPr wrap="square" rtlCol="0">
            <a:spAutoFit/>
          </a:bodyPr>
          <a:lstStyle/>
          <a:p>
            <a:r>
              <a:rPr lang="it-IT" sz="2400" dirty="0" smtClean="0">
                <a:latin typeface="Kokila" pitchFamily="34" charset="0"/>
                <a:cs typeface="Kokila" pitchFamily="34" charset="0"/>
              </a:rPr>
              <a:t>Dal significato morale del monumento deriva il nome della piazza: </a:t>
            </a:r>
            <a:r>
              <a:rPr lang="it-IT" sz="2400" dirty="0" err="1" smtClean="0">
                <a:latin typeface="Kokila" pitchFamily="34" charset="0"/>
                <a:cs typeface="Kokila" pitchFamily="34" charset="0"/>
              </a:rPr>
              <a:t>Piazza</a:t>
            </a:r>
            <a:r>
              <a:rPr lang="it-IT" sz="2400" dirty="0" smtClean="0">
                <a:latin typeface="Kokila" pitchFamily="34" charset="0"/>
                <a:cs typeface="Kokila" pitchFamily="34" charset="0"/>
              </a:rPr>
              <a:t> Vittoria </a:t>
            </a:r>
            <a:endParaRPr lang="it-IT" sz="2400" dirty="0">
              <a:latin typeface="Kokila" pitchFamily="34" charset="0"/>
              <a:cs typeface="Kokila" pitchFamily="34"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360"/>
                                          </p:val>
                                        </p:tav>
                                        <p:tav tm="100000">
                                          <p:val>
                                            <p:fltVal val="0"/>
                                          </p:val>
                                        </p:tav>
                                      </p:tavLst>
                                    </p:anim>
                                    <p:animEffect transition="in" filter="fade">
                                      <p:cBhvr>
                                        <p:cTn id="10" dur="2000"/>
                                        <p:tgtEl>
                                          <p:spTgt spid="2"/>
                                        </p:tgtEl>
                                      </p:cBhvr>
                                    </p:animEffect>
                                  </p:childTnLst>
                                </p:cTn>
                              </p:par>
                            </p:childTnLst>
                          </p:cTn>
                        </p:par>
                        <p:par>
                          <p:cTn id="11" fill="hold">
                            <p:stCondLst>
                              <p:cond delay="3400"/>
                            </p:stCondLst>
                            <p:childTnLst>
                              <p:par>
                                <p:cTn id="12" presetID="30" presetClass="entr" presetSubtype="0" fill="hold" grpId="0" nodeType="after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800" decel="100000"/>
                                        <p:tgtEl>
                                          <p:spTgt spid="5"/>
                                        </p:tgtEl>
                                      </p:cBhvr>
                                    </p:animEffect>
                                    <p:anim calcmode="lin" valueType="num">
                                      <p:cBhvr>
                                        <p:cTn id="15" dur="800" decel="100000" fill="hold"/>
                                        <p:tgtEl>
                                          <p:spTgt spid="5"/>
                                        </p:tgtEl>
                                        <p:attrNameLst>
                                          <p:attrName>style.rotation</p:attrName>
                                        </p:attrNameLst>
                                      </p:cBhvr>
                                      <p:tavLst>
                                        <p:tav tm="0">
                                          <p:val>
                                            <p:fltVal val="-90"/>
                                          </p:val>
                                        </p:tav>
                                        <p:tav tm="100000">
                                          <p:val>
                                            <p:fltVal val="0"/>
                                          </p:val>
                                        </p:tav>
                                      </p:tavLst>
                                    </p:anim>
                                    <p:anim calcmode="lin" valueType="num">
                                      <p:cBhvr>
                                        <p:cTn id="16" dur="800" decel="100000" fill="hold"/>
                                        <p:tgtEl>
                                          <p:spTgt spid="5"/>
                                        </p:tgtEl>
                                        <p:attrNameLst>
                                          <p:attrName>ppt_x</p:attrName>
                                        </p:attrNameLst>
                                      </p:cBhvr>
                                      <p:tavLst>
                                        <p:tav tm="0">
                                          <p:val>
                                            <p:strVal val="#ppt_x+0.4"/>
                                          </p:val>
                                        </p:tav>
                                        <p:tav tm="100000">
                                          <p:val>
                                            <p:strVal val="#ppt_x-0.05"/>
                                          </p:val>
                                        </p:tav>
                                      </p:tavLst>
                                    </p:anim>
                                    <p:anim calcmode="lin" valueType="num">
                                      <p:cBhvr>
                                        <p:cTn id="17" dur="800" decel="100000" fill="hold"/>
                                        <p:tgtEl>
                                          <p:spTgt spid="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iterate type="wd">
                                    <p:tmPct val="10000"/>
                                  </p:iterate>
                                  <p:childTnLst>
                                    <p:set>
                                      <p:cBhvr>
                                        <p:cTn id="21" dur="1" fill="hold">
                                          <p:stCondLst>
                                            <p:cond delay="0"/>
                                          </p:stCondLst>
                                        </p:cTn>
                                        <p:tgtEl>
                                          <p:spTgt spid="7">
                                            <p:txEl>
                                              <p:charRg st="4294967295" end="4294967295"/>
                                            </p:txEl>
                                          </p:spTgt>
                                        </p:tgtEl>
                                        <p:attrNameLst>
                                          <p:attrName>style.visibility</p:attrName>
                                        </p:attrNameLst>
                                      </p:cBhvr>
                                      <p:to>
                                        <p:strVal val="visible"/>
                                      </p:to>
                                    </p:set>
                                    <p:animEffect transition="in" filter="fade">
                                      <p:cBhvr>
                                        <p:cTn id="22" dur="800" decel="100000"/>
                                        <p:tgtEl>
                                          <p:spTgt spid="7">
                                            <p:txEl>
                                              <p:charRg st="4294967295" end="4294967295"/>
                                            </p:txEl>
                                          </p:spTgt>
                                        </p:tgtEl>
                                      </p:cBhvr>
                                    </p:animEffect>
                                    <p:anim calcmode="lin" valueType="num">
                                      <p:cBhvr>
                                        <p:cTn id="23" dur="800" decel="100000" fill="hold"/>
                                        <p:tgtEl>
                                          <p:spTgt spid="7">
                                            <p:txEl>
                                              <p:charRg st="4294967295" end="4294967295"/>
                                            </p:txEl>
                                          </p:spTgt>
                                        </p:tgtEl>
                                        <p:attrNameLst>
                                          <p:attrName>style.rotation</p:attrName>
                                        </p:attrNameLst>
                                      </p:cBhvr>
                                      <p:tavLst>
                                        <p:tav tm="0">
                                          <p:val>
                                            <p:fltVal val="-90"/>
                                          </p:val>
                                        </p:tav>
                                        <p:tav tm="100000">
                                          <p:val>
                                            <p:fltVal val="0"/>
                                          </p:val>
                                        </p:tav>
                                      </p:tavLst>
                                    </p:anim>
                                    <p:anim calcmode="lin" valueType="num">
                                      <p:cBhvr>
                                        <p:cTn id="24" dur="800" decel="100000" fill="hold"/>
                                        <p:tgtEl>
                                          <p:spTgt spid="7">
                                            <p:txEl>
                                              <p:charRg st="4294967295" end="4294967295"/>
                                            </p:txEl>
                                          </p:spTgt>
                                        </p:tgtEl>
                                        <p:attrNameLst>
                                          <p:attrName>ppt_x</p:attrName>
                                        </p:attrNameLst>
                                      </p:cBhvr>
                                      <p:tavLst>
                                        <p:tav tm="0">
                                          <p:val>
                                            <p:strVal val="#ppt_x+0.4"/>
                                          </p:val>
                                        </p:tav>
                                        <p:tav tm="100000">
                                          <p:val>
                                            <p:strVal val="#ppt_x-0.05"/>
                                          </p:val>
                                        </p:tav>
                                      </p:tavLst>
                                    </p:anim>
                                    <p:anim calcmode="lin" valueType="num">
                                      <p:cBhvr>
                                        <p:cTn id="25" dur="800" decel="100000" fill="hold"/>
                                        <p:tgtEl>
                                          <p:spTgt spid="7">
                                            <p:txEl>
                                              <p:charRg st="4294967295" end="4294967295"/>
                                            </p:txEl>
                                          </p:spTgt>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7">
                                            <p:txEl>
                                              <p:charRg st="4294967295" end="4294967295"/>
                                            </p:txEl>
                                          </p:spTgt>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7">
                                            <p:txEl>
                                              <p:charRg st="4294967295" end="4294967295"/>
                                            </p:txEl>
                                          </p:spTgt>
                                        </p:tgtEl>
                                        <p:attrNameLst>
                                          <p:attrName>ppt_y</p:attrName>
                                        </p:attrNameLst>
                                      </p:cBhvr>
                                      <p:tavLst>
                                        <p:tav tm="0">
                                          <p:val>
                                            <p:strVal val="#ppt_y+0.1"/>
                                          </p:val>
                                        </p:tav>
                                        <p:tav tm="100000">
                                          <p:val>
                                            <p:strVal val="#ppt_y"/>
                                          </p:val>
                                        </p:tav>
                                      </p:tavLst>
                                    </p:anim>
                                  </p:childTnLst>
                                </p:cTn>
                              </p:par>
                              <p:par>
                                <p:cTn id="28" presetID="30" presetClass="entr" presetSubtype="0" fill="hold" grpId="0" nodeType="withEffect">
                                  <p:stCondLst>
                                    <p:cond delay="0"/>
                                  </p:stCondLst>
                                  <p:iterate type="wd">
                                    <p:tmPct val="10000"/>
                                  </p:iterate>
                                  <p:childTnLst>
                                    <p:set>
                                      <p:cBhvr>
                                        <p:cTn id="29" dur="1" fill="hold">
                                          <p:stCondLst>
                                            <p:cond delay="0"/>
                                          </p:stCondLst>
                                        </p:cTn>
                                        <p:tgtEl>
                                          <p:spTgt spid="18"/>
                                        </p:tgtEl>
                                        <p:attrNameLst>
                                          <p:attrName>style.visibility</p:attrName>
                                        </p:attrNameLst>
                                      </p:cBhvr>
                                      <p:to>
                                        <p:strVal val="visible"/>
                                      </p:to>
                                    </p:set>
                                    <p:animEffect transition="in" filter="fade">
                                      <p:cBhvr>
                                        <p:cTn id="30" dur="800" decel="100000"/>
                                        <p:tgtEl>
                                          <p:spTgt spid="18"/>
                                        </p:tgtEl>
                                      </p:cBhvr>
                                    </p:animEffect>
                                    <p:anim calcmode="lin" valueType="num">
                                      <p:cBhvr>
                                        <p:cTn id="31" dur="800" decel="100000" fill="hold"/>
                                        <p:tgtEl>
                                          <p:spTgt spid="18"/>
                                        </p:tgtEl>
                                        <p:attrNameLst>
                                          <p:attrName>style.rotation</p:attrName>
                                        </p:attrNameLst>
                                      </p:cBhvr>
                                      <p:tavLst>
                                        <p:tav tm="0">
                                          <p:val>
                                            <p:fltVal val="-90"/>
                                          </p:val>
                                        </p:tav>
                                        <p:tav tm="100000">
                                          <p:val>
                                            <p:fltVal val="0"/>
                                          </p:val>
                                        </p:tav>
                                      </p:tavLst>
                                    </p:anim>
                                    <p:anim calcmode="lin" valueType="num">
                                      <p:cBhvr>
                                        <p:cTn id="32" dur="800" decel="100000" fill="hold"/>
                                        <p:tgtEl>
                                          <p:spTgt spid="18"/>
                                        </p:tgtEl>
                                        <p:attrNameLst>
                                          <p:attrName>ppt_x</p:attrName>
                                        </p:attrNameLst>
                                      </p:cBhvr>
                                      <p:tavLst>
                                        <p:tav tm="0">
                                          <p:val>
                                            <p:strVal val="#ppt_x+0.4"/>
                                          </p:val>
                                        </p:tav>
                                        <p:tav tm="100000">
                                          <p:val>
                                            <p:strVal val="#ppt_x-0.05"/>
                                          </p:val>
                                        </p:tav>
                                      </p:tavLst>
                                    </p:anim>
                                    <p:anim calcmode="lin" valueType="num">
                                      <p:cBhvr>
                                        <p:cTn id="33" dur="800" decel="100000" fill="hold"/>
                                        <p:tgtEl>
                                          <p:spTgt spid="18"/>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autoUpdateAnimBg="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6835570444_3cb51ceecd_z.jpg"/>
          <p:cNvPicPr>
            <a:picLocks noChangeAspect="1"/>
          </p:cNvPicPr>
          <p:nvPr/>
        </p:nvPicPr>
        <p:blipFill>
          <a:blip r:embed="rId2" cstate="print"/>
          <a:stretch>
            <a:fillRect/>
          </a:stretch>
        </p:blipFill>
        <p:spPr>
          <a:xfrm>
            <a:off x="0" y="0"/>
            <a:ext cx="9144000" cy="6858000"/>
          </a:xfrm>
          <a:prstGeom prst="rect">
            <a:avLst/>
          </a:prstGeom>
        </p:spPr>
      </p:pic>
      <p:sp>
        <p:nvSpPr>
          <p:cNvPr id="2" name="Titolo 1"/>
          <p:cNvSpPr>
            <a:spLocks noGrp="1"/>
          </p:cNvSpPr>
          <p:nvPr>
            <p:ph type="ctrTitle"/>
          </p:nvPr>
        </p:nvSpPr>
        <p:spPr>
          <a:xfrm>
            <a:off x="3419872" y="0"/>
            <a:ext cx="5076056" cy="1470025"/>
          </a:xfrm>
        </p:spPr>
        <p:txBody>
          <a:bodyPr/>
          <a:lstStyle/>
          <a:p>
            <a:r>
              <a:rPr lang="it-IT"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Chiesa San Nicolò</a:t>
            </a:r>
            <a:endParaRPr lang="it-IT"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796</Words>
  <Application>Microsoft Office PowerPoint</Application>
  <PresentationFormat>Presentazione su schermo (4:3)</PresentationFormat>
  <Paragraphs>50</Paragraphs>
  <Slides>13</Slides>
  <Notes>0</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Tema di Office</vt:lpstr>
      <vt:lpstr>Diapositiva 1</vt:lpstr>
      <vt:lpstr>Diapositiva 2</vt:lpstr>
      <vt:lpstr>Diapositiva 3</vt:lpstr>
      <vt:lpstr>Diapositiva 4</vt:lpstr>
      <vt:lpstr>Piazza della Vittoria</vt:lpstr>
      <vt:lpstr>Storia </vt:lpstr>
      <vt:lpstr>Monumento ai caduti</vt:lpstr>
      <vt:lpstr>Toponimo </vt:lpstr>
      <vt:lpstr>Chiesa San Nicolò</vt:lpstr>
      <vt:lpstr>Diapositiva 10</vt:lpstr>
      <vt:lpstr>Architettura</vt:lpstr>
      <vt:lpstr>Fonti </vt:lpstr>
      <vt:lpstr>Diapositiva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STUDENTI</dc:creator>
  <cp:lastModifiedBy>STUDENTI</cp:lastModifiedBy>
  <cp:revision>24</cp:revision>
  <dcterms:created xsi:type="dcterms:W3CDTF">2012-03-29T08:16:15Z</dcterms:created>
  <dcterms:modified xsi:type="dcterms:W3CDTF">2012-04-23T09:24:21Z</dcterms:modified>
</cp:coreProperties>
</file>